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8" r:id="rId3"/>
    <p:sldId id="257" r:id="rId4"/>
    <p:sldId id="289" r:id="rId5"/>
    <p:sldId id="291" r:id="rId6"/>
    <p:sldId id="314" r:id="rId7"/>
    <p:sldId id="295" r:id="rId8"/>
    <p:sldId id="310" r:id="rId9"/>
    <p:sldId id="309" r:id="rId10"/>
    <p:sldId id="302" r:id="rId11"/>
    <p:sldId id="315" r:id="rId12"/>
    <p:sldId id="277" r:id="rId13"/>
    <p:sldId id="303" r:id="rId14"/>
    <p:sldId id="266" r:id="rId15"/>
    <p:sldId id="311" r:id="rId16"/>
    <p:sldId id="312" r:id="rId17"/>
    <p:sldId id="313" r:id="rId18"/>
    <p:sldId id="316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3541-5E58-43C3-A2D8-8288F878A3DB}">
          <p14:sldIdLst>
            <p14:sldId id="256"/>
            <p14:sldId id="308"/>
            <p14:sldId id="257"/>
            <p14:sldId id="289"/>
            <p14:sldId id="291"/>
            <p14:sldId id="314"/>
            <p14:sldId id="295"/>
            <p14:sldId id="310"/>
            <p14:sldId id="309"/>
            <p14:sldId id="302"/>
            <p14:sldId id="315"/>
            <p14:sldId id="277"/>
            <p14:sldId id="303"/>
            <p14:sldId id="266"/>
            <p14:sldId id="311"/>
            <p14:sldId id="312"/>
            <p14:sldId id="313"/>
            <p14:sldId id="31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BFD"/>
    <a:srgbClr val="C5093B"/>
    <a:srgbClr val="B1B6AF"/>
    <a:srgbClr val="D9D7D0"/>
    <a:srgbClr val="FF9ED3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 autoAdjust="0"/>
    <p:restoredTop sz="96405"/>
  </p:normalViewPr>
  <p:slideViewPr>
    <p:cSldViewPr snapToGrid="0">
      <p:cViewPr varScale="1">
        <p:scale>
          <a:sx n="83" d="100"/>
          <a:sy n="83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296-C70E-40F1-B507-D2D143AD6EB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78BF-40EC-41E1-9B62-3081DB12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2C-D9C7-4A81-A07C-60131499A00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7F7-1A90-4E51-A507-1AEFE7B6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 flipV="1">
            <a:off x="3910865" y="-1777629"/>
            <a:ext cx="4370271" cy="12191998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6200000" flipV="1">
            <a:off x="3766429" y="-3766429"/>
            <a:ext cx="4659141" cy="12191999"/>
          </a:xfrm>
          <a:custGeom>
            <a:avLst/>
            <a:gdLst>
              <a:gd name="connsiteX0" fmla="*/ 0 w 4659141"/>
              <a:gd name="connsiteY0" fmla="*/ 12191999 h 12191999"/>
              <a:gd name="connsiteX1" fmla="*/ 4659141 w 4659141"/>
              <a:gd name="connsiteY1" fmla="*/ 12191999 h 12191999"/>
              <a:gd name="connsiteX2" fmla="*/ 4659141 w 4659141"/>
              <a:gd name="connsiteY2" fmla="*/ 0 h 12191999"/>
              <a:gd name="connsiteX3" fmla="*/ 4071885 w 4659141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41" h="12191999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eeform 4"/>
          <p:cNvSpPr/>
          <p:nvPr userDrawn="1"/>
        </p:nvSpPr>
        <p:spPr>
          <a:xfrm flipV="1">
            <a:off x="10618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10800000" flipH="1">
            <a:off x="9377707" y="0"/>
            <a:ext cx="2814298" cy="6858000"/>
          </a:xfrm>
          <a:custGeom>
            <a:avLst/>
            <a:gdLst>
              <a:gd name="connsiteX0" fmla="*/ 0 w 2814298"/>
              <a:gd name="connsiteY0" fmla="*/ 6858000 h 6858000"/>
              <a:gd name="connsiteX1" fmla="*/ 2814298 w 2814298"/>
              <a:gd name="connsiteY1" fmla="*/ 6858000 h 6858000"/>
              <a:gd name="connsiteX2" fmla="*/ 2814298 w 2814298"/>
              <a:gd name="connsiteY2" fmla="*/ 0 h 6858000"/>
              <a:gd name="connsiteX3" fmla="*/ 2290436 w 281429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298" h="6858000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5400000" flipV="1">
            <a:off x="7922680" y="2588676"/>
            <a:ext cx="2137767" cy="6400882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6" r:id="rId6"/>
    <p:sldLayoutId id="2147483654" r:id="rId7"/>
    <p:sldLayoutId id="2147483662" r:id="rId8"/>
    <p:sldLayoutId id="2147483663" r:id="rId9"/>
    <p:sldLayoutId id="2147483655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harton.upenn.edu/events-hq/%5bEventId,fallback=%5d/join/?ticket-id=%5bRegistrationID,fallbac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EventsHQ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/>
          <a:lstStyle/>
          <a:p>
            <a:r>
              <a:rPr lang="en-US" dirty="0" smtClean="0"/>
              <a:t>Virtual Event Registration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474874"/>
          </a:xfrm>
        </p:spPr>
        <p:txBody>
          <a:bodyPr/>
          <a:lstStyle/>
          <a:p>
            <a:r>
              <a:rPr lang="en-US" dirty="0"/>
              <a:t>Marketing Communications Office </a:t>
            </a:r>
            <a:r>
              <a:rPr lang="en-US" dirty="0" smtClean="0"/>
              <a:t>\ updated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Registration – Attendee Virtual Access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56"/>
          <p:cNvSpPr txBox="1">
            <a:spLocks/>
          </p:cNvSpPr>
          <p:nvPr/>
        </p:nvSpPr>
        <p:spPr>
          <a:xfrm>
            <a:off x="838199" y="987207"/>
            <a:ext cx="7497417" cy="6958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4ABFD"/>
                </a:solidFill>
              </a:rPr>
              <a:t>JOIN THE EVENT CODE – WHERE, WHY, HOW?</a:t>
            </a:r>
            <a:endParaRPr lang="en-US" sz="2000" dirty="0">
              <a:solidFill>
                <a:srgbClr val="04ABFD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8536" y="1850930"/>
            <a:ext cx="3108960" cy="4125977"/>
            <a:chOff x="422585" y="1850929"/>
            <a:chExt cx="3108960" cy="4125977"/>
          </a:xfrm>
        </p:grpSpPr>
        <p:sp>
          <p:nvSpPr>
            <p:cNvPr id="7" name="Rectangle 6"/>
            <p:cNvSpPr/>
            <p:nvPr/>
          </p:nvSpPr>
          <p:spPr>
            <a:xfrm>
              <a:off x="422585" y="2375970"/>
              <a:ext cx="3108960" cy="3600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Enable Campaign Monitor during your EventsHQ setup – creates Registration List.</a:t>
              </a:r>
            </a:p>
            <a:p>
              <a:pPr defTabSz="1828434"/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Create a confirmation journey to send to the Registration List. </a:t>
              </a:r>
              <a:br>
                <a:rPr lang="en-US" sz="1400" dirty="0" smtClean="0">
                  <a:solidFill>
                    <a:schemeClr val="tx2"/>
                  </a:solidFill>
                </a:rPr>
              </a:b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Add a button in your confirmation email and enter the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Join the Event </a:t>
              </a:r>
              <a:r>
                <a:rPr lang="en-US" sz="1400" dirty="0" smtClean="0">
                  <a:solidFill>
                    <a:schemeClr val="tx2"/>
                  </a:solidFill>
                </a:rPr>
                <a:t>code as the hyperlink</a:t>
              </a: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When registered user clicks, brings them to Event Confirmation page</a:t>
              </a: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587" y="1850929"/>
              <a:ext cx="3108958" cy="53163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CONFIRMATION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10800000">
              <a:off x="2861931" y="1851462"/>
              <a:ext cx="669614" cy="530571"/>
              <a:chOff x="349709" y="1816845"/>
              <a:chExt cx="504963" cy="400110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736804" y="1816845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9709" y="1816846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552766" y="1850930"/>
            <a:ext cx="3108960" cy="4151285"/>
            <a:chOff x="3254495" y="1850929"/>
            <a:chExt cx="3108960" cy="3548825"/>
          </a:xfrm>
        </p:grpSpPr>
        <p:sp>
          <p:nvSpPr>
            <p:cNvPr id="14" name="Rectangle 13"/>
            <p:cNvSpPr/>
            <p:nvPr/>
          </p:nvSpPr>
          <p:spPr>
            <a:xfrm>
              <a:off x="3254495" y="2375969"/>
              <a:ext cx="3108960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S</a:t>
              </a:r>
              <a:r>
                <a:rPr lang="en-US" sz="1400" dirty="0" smtClean="0">
                  <a:solidFill>
                    <a:schemeClr val="tx2"/>
                  </a:solidFill>
                </a:rPr>
                <a:t>ame code from confirmation</a:t>
              </a:r>
            </a:p>
            <a:p>
              <a:pPr defTabSz="1828434"/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Schedule a Reminder email in Campaign Monitor</a:t>
              </a:r>
              <a:b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 smtClean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Sent to the registration list created through EventsHQ</a:t>
              </a:r>
              <a:b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When registered user clicks, brings them to Event Confirmation Page</a:t>
              </a: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4495" y="1850929"/>
              <a:ext cx="3108960" cy="53163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REMINDER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10800000">
              <a:off x="5693376" y="1851462"/>
              <a:ext cx="669617" cy="530571"/>
              <a:chOff x="350057" y="1816844"/>
              <a:chExt cx="504966" cy="40011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737155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0057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854834" y="1850930"/>
            <a:ext cx="3108960" cy="4151285"/>
            <a:chOff x="6086407" y="1850929"/>
            <a:chExt cx="3108960" cy="3548825"/>
          </a:xfrm>
        </p:grpSpPr>
        <p:sp>
          <p:nvSpPr>
            <p:cNvPr id="21" name="Rectangle 20"/>
            <p:cNvSpPr/>
            <p:nvPr/>
          </p:nvSpPr>
          <p:spPr>
            <a:xfrm>
              <a:off x="6086407" y="2375969"/>
              <a:ext cx="3108960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Same code as confirmation, reminder email</a:t>
              </a:r>
            </a:p>
            <a:p>
              <a:pPr defTabSz="1828434"/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Schedule an Event is Live email in Campaign Monitor</a:t>
              </a:r>
              <a:b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 smtClean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Email sent to the same registration list</a:t>
              </a: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 smtClean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When registered user clicks on the event day, brings them to page with Virtual Access Link visible</a:t>
              </a: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86407" y="1850929"/>
              <a:ext cx="3108960" cy="531637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EVENT IS LIVE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0800000">
              <a:off x="8525750" y="1851462"/>
              <a:ext cx="669617" cy="530571"/>
              <a:chOff x="349708" y="1816844"/>
              <a:chExt cx="504966" cy="40011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736806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9708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60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9834" y="376650"/>
            <a:ext cx="7385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Virtual Registration – Attendee Virtual 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834" y="947871"/>
            <a:ext cx="7852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EVENT DAY – MARKED AS ATTENDANCE</a:t>
            </a: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779870" y="3472589"/>
            <a:ext cx="8534400" cy="2942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9834" y="1342650"/>
            <a:ext cx="10608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After your event, users who clicked the Join the Event button are automatically marked as attendance in you EventsHQ registration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This means you can track: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Who was sent invite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Who opened/clicked/registered for invite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Who attended the event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/>
          <a:lstStyle/>
          <a:p>
            <a:r>
              <a:rPr lang="en-US" dirty="0" smtClean="0"/>
              <a:t>Part 3: Communicating with Attendees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share your virtual access information with attendees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Events - Communications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56"/>
          <p:cNvSpPr txBox="1">
            <a:spLocks/>
          </p:cNvSpPr>
          <p:nvPr/>
        </p:nvSpPr>
        <p:spPr>
          <a:xfrm>
            <a:off x="838199" y="987207"/>
            <a:ext cx="8716618" cy="6958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/>
                </a:solidFill>
              </a:rPr>
              <a:t>There are a number of key details that need to be shared with your audience for virtual events. 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We created a series of Campaign Monitor templates to help streamline this process.</a:t>
            </a:r>
            <a:endParaRPr lang="en-US" sz="1600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0689"/>
            <a:ext cx="12192000" cy="3798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639307" y="2202075"/>
            <a:ext cx="2681271" cy="2201114"/>
            <a:chOff x="6832507" y="2562130"/>
            <a:chExt cx="1833819" cy="1841058"/>
          </a:xfrm>
        </p:grpSpPr>
        <p:grpSp>
          <p:nvGrpSpPr>
            <p:cNvPr id="8" name="Group 7"/>
            <p:cNvGrpSpPr/>
            <p:nvPr/>
          </p:nvGrpSpPr>
          <p:grpSpPr>
            <a:xfrm>
              <a:off x="6832507" y="2562131"/>
              <a:ext cx="1833818" cy="1841057"/>
              <a:chOff x="4952999" y="2687598"/>
              <a:chExt cx="1371600" cy="137701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52999" y="2687598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000" dirty="0">
                  <a:solidFill>
                    <a:schemeClr val="bg1"/>
                  </a:solidFill>
                  <a:latin typeface="Arial Narrow" pitchFamily="34" charset="0"/>
                  <a:cs typeface="Helvetica" pitchFamily="34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4953000" y="3407717"/>
                <a:ext cx="761999" cy="656896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832508" y="2562130"/>
              <a:ext cx="1833818" cy="18338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 smtClean="0"/>
                <a:t>30 MINUTES</a:t>
              </a:r>
              <a:endParaRPr lang="en-US" sz="1400" b="1" dirty="0">
                <a:latin typeface="Garamond" panose="02020404030301010803" pitchFamily="18" charset="0"/>
              </a:endParaRPr>
            </a:p>
            <a:p>
              <a:pPr algn="ctr"/>
              <a:r>
                <a:rPr lang="en-US" sz="3600" dirty="0" smtClean="0">
                  <a:latin typeface="Garamond" panose="02020404030301010803" pitchFamily="18" charset="0"/>
                </a:rPr>
                <a:t>JOIN NOW</a:t>
              </a:r>
              <a:endParaRPr lang="en-US" sz="36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245" y="2206752"/>
            <a:ext cx="2597605" cy="2162765"/>
            <a:chOff x="530588" y="2562129"/>
            <a:chExt cx="2001597" cy="1841058"/>
          </a:xfrm>
        </p:grpSpPr>
        <p:grpSp>
          <p:nvGrpSpPr>
            <p:cNvPr id="13" name="Group 12"/>
            <p:cNvGrpSpPr/>
            <p:nvPr/>
          </p:nvGrpSpPr>
          <p:grpSpPr>
            <a:xfrm>
              <a:off x="530588" y="2562129"/>
              <a:ext cx="1890329" cy="1841058"/>
              <a:chOff x="6063884" y="4293463"/>
              <a:chExt cx="1413867" cy="137701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63884" y="4293463"/>
                <a:ext cx="1413867" cy="1377016"/>
                <a:chOff x="4953000" y="2687597"/>
                <a:chExt cx="1413867" cy="1377016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995267" y="2687597"/>
                  <a:ext cx="1371600" cy="1371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6063884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1400" b="1" dirty="0" smtClean="0"/>
                  <a:t>7-10 DAYS OUT</a:t>
                </a:r>
                <a:endParaRPr lang="en-US" sz="14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3600" dirty="0" smtClean="0">
                    <a:latin typeface="Garamond" panose="02020404030301010803" pitchFamily="18" charset="0"/>
                  </a:rPr>
                  <a:t>INVITE</a:t>
                </a:r>
                <a:endParaRPr lang="en-US" sz="3600" dirty="0">
                  <a:latin typeface="Garamond" panose="02020404030301010803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 rot="5400000">
              <a:off x="2178061" y="3407847"/>
              <a:ext cx="540467" cy="167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2065" y="2206752"/>
            <a:ext cx="2720455" cy="2196437"/>
            <a:chOff x="2631224" y="2562132"/>
            <a:chExt cx="2001601" cy="1841059"/>
          </a:xfrm>
        </p:grpSpPr>
        <p:grpSp>
          <p:nvGrpSpPr>
            <p:cNvPr id="20" name="Group 19"/>
            <p:cNvGrpSpPr/>
            <p:nvPr/>
          </p:nvGrpSpPr>
          <p:grpSpPr>
            <a:xfrm>
              <a:off x="2631224" y="2562132"/>
              <a:ext cx="1833819" cy="1841059"/>
              <a:chOff x="6063884" y="4293463"/>
              <a:chExt cx="1371601" cy="137701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063884" y="4293463"/>
                <a:ext cx="1371599" cy="1377016"/>
                <a:chOff x="4953000" y="2687597"/>
                <a:chExt cx="1371599" cy="137701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953000" y="2687597"/>
                  <a:ext cx="1371599" cy="13716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6063885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1400" b="1" dirty="0" smtClean="0"/>
                  <a:t>AUTOMATE</a:t>
                </a:r>
                <a:endParaRPr lang="en-US" sz="14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3600" dirty="0" smtClean="0">
                    <a:latin typeface="Garamond" panose="02020404030301010803" pitchFamily="18" charset="0"/>
                  </a:rPr>
                  <a:t>CONFIM</a:t>
                </a:r>
                <a:endParaRPr lang="en-US" sz="3600" dirty="0">
                  <a:latin typeface="Garamond" panose="02020404030301010803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5400000">
              <a:off x="4278701" y="3407847"/>
              <a:ext cx="540467" cy="1677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62562" y="2202075"/>
            <a:ext cx="2876745" cy="2192475"/>
            <a:chOff x="4731867" y="2562131"/>
            <a:chExt cx="2001599" cy="1841057"/>
          </a:xfrm>
        </p:grpSpPr>
        <p:grpSp>
          <p:nvGrpSpPr>
            <p:cNvPr id="27" name="Group 26"/>
            <p:cNvGrpSpPr/>
            <p:nvPr/>
          </p:nvGrpSpPr>
          <p:grpSpPr>
            <a:xfrm>
              <a:off x="4731867" y="2562131"/>
              <a:ext cx="1833818" cy="1841057"/>
              <a:chOff x="6063884" y="4293464"/>
              <a:chExt cx="1371600" cy="137701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63884" y="4293464"/>
                <a:ext cx="1371600" cy="1377015"/>
                <a:chOff x="4953000" y="2687598"/>
                <a:chExt cx="1371600" cy="137701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953000" y="2687598"/>
                  <a:ext cx="1371600" cy="1371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6063884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1400" b="1" dirty="0" smtClean="0"/>
                  <a:t>1-2 DAYS OUT</a:t>
                </a:r>
                <a:endParaRPr lang="en-US" sz="14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3600" dirty="0" smtClean="0">
                    <a:latin typeface="Garamond" panose="02020404030301010803" pitchFamily="18" charset="0"/>
                  </a:rPr>
                  <a:t>REMIND</a:t>
                </a:r>
              </a:p>
              <a:p>
                <a:pPr algn="ctr"/>
                <a:endParaRPr lang="en-US" sz="1400" b="1" dirty="0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 rot="5400000">
              <a:off x="6379342" y="3407847"/>
              <a:ext cx="540467" cy="16778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Virtual Event Communication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617"/>
            <a:ext cx="10515600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Invitation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Basic information about your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Links to Events HQ Page for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Avoid </a:t>
            </a:r>
            <a:r>
              <a:rPr lang="en-US" sz="1600" dirty="0">
                <a:solidFill>
                  <a:schemeClr val="accent1"/>
                </a:solidFill>
              </a:rPr>
              <a:t>“tech” details on this piece such as event access details 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	– </a:t>
            </a:r>
            <a:r>
              <a:rPr lang="en-US" sz="1600" dirty="0">
                <a:solidFill>
                  <a:schemeClr val="accent1"/>
                </a:solidFill>
              </a:rPr>
              <a:t>save that for confirmation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32" y="317711"/>
            <a:ext cx="3787468" cy="61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Virtual Event Communication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256"/>
            <a:ext cx="6038228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Confirmation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Sent to registered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Enable Campaign Monitor when setting up EventsHQ to automatically create list in your CM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Includes your instructions on HOW users will access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Use the Join the Event code – users can click the button to view the confirmation page prior to the event/view the event link on the event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Create an automation through </a:t>
            </a:r>
            <a:r>
              <a:rPr lang="en-US" sz="1600" dirty="0" smtClean="0">
                <a:solidFill>
                  <a:schemeClr val="accent1"/>
                </a:solidFill>
              </a:rPr>
              <a:t>Campaign Monitor to send automatically.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For information on setting up an automation, see the Campaign Monitor Automation training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242" y="433570"/>
            <a:ext cx="3901190" cy="59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Virtual Event Communication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256"/>
            <a:ext cx="6038228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Reminder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Sent to registered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Includes reminder instructions on HOW users will access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Use the Join the Event code – users can click the button to view the confirmation page prior to the event/view the event link on the event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Schedule to go out to your registration list – recommendation is 7 days out and 1 day out for virtual events, based on when your original invite was 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30" y="157397"/>
            <a:ext cx="3741202" cy="61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Virtual Event Communication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256"/>
            <a:ext cx="6038228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Event is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Sent to registered attendees the day of your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Reminds them to join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Use the Join the Event code – users can click the button and go directly to the EventsHQ link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Schedule to go out to your registration list 30 minutes prior to your start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95" y="98148"/>
            <a:ext cx="4359018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0131"/>
          </a:xfrm>
        </p:spPr>
        <p:txBody>
          <a:bodyPr/>
          <a:lstStyle/>
          <a:p>
            <a:r>
              <a:rPr lang="en-US" dirty="0" smtClean="0"/>
              <a:t>Previewing Confirmation/Reminder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692" y="1325387"/>
            <a:ext cx="5157787" cy="823912"/>
          </a:xfrm>
        </p:spPr>
        <p:txBody>
          <a:bodyPr/>
          <a:lstStyle/>
          <a:p>
            <a:r>
              <a:rPr lang="en-US" b="1" dirty="0" smtClean="0"/>
              <a:t>DEFINE RECIPIENT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310" t="27692" r="7941" b="19426"/>
          <a:stretch/>
        </p:blipFill>
        <p:spPr>
          <a:xfrm>
            <a:off x="771692" y="2629430"/>
            <a:ext cx="5021597" cy="31247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6121"/>
            <a:ext cx="5183188" cy="823912"/>
          </a:xfrm>
        </p:spPr>
        <p:txBody>
          <a:bodyPr/>
          <a:lstStyle/>
          <a:p>
            <a:r>
              <a:rPr lang="en-US" b="1" dirty="0" smtClean="0"/>
              <a:t>PREVIEW WITH PERSONALIZED CONTENT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853" y="2150033"/>
            <a:ext cx="5183188" cy="3684588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b="1" dirty="0" smtClean="0"/>
              <a:t>Preview with personalized content</a:t>
            </a:r>
            <a:r>
              <a:rPr lang="en-US" dirty="0" smtClean="0"/>
              <a:t>, then click the Join the Event button on the preview email that appears.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EventsHQ – Virtual Event Registration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510" y="845256"/>
            <a:ext cx="8310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preview that the dynamic link is displaying correcting for your users, simply define your recipients (Select the list created by Events HQ, begins with E-) and select preview with dynamic content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85" y="2905192"/>
            <a:ext cx="3531056" cy="34036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0345" y="4959561"/>
            <a:ext cx="1829311" cy="63584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75757" y="4548787"/>
            <a:ext cx="3654902" cy="63584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9" y="4465885"/>
            <a:ext cx="4030185" cy="990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914400"/>
            <a:ext cx="2743200" cy="3043608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/>
          <a:lstStyle/>
          <a:p>
            <a:r>
              <a:rPr lang="en-US" dirty="0" smtClean="0"/>
              <a:t>Part 1: What the User Sees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Event Details &amp; Join the Event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2223" y="365126"/>
            <a:ext cx="7886700" cy="480131"/>
          </a:xfrm>
        </p:spPr>
        <p:txBody>
          <a:bodyPr/>
          <a:lstStyle/>
          <a:p>
            <a:r>
              <a:rPr lang="en-US" dirty="0" smtClean="0"/>
              <a:t>Virtual Registration – User View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EventsHQ – Virtual Event Registration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08790"/>
            <a:ext cx="10515600" cy="48175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Thanks for choosing EventsHQ for your virtual event. If you are using EventsHQ for your </a:t>
            </a:r>
            <a:r>
              <a:rPr lang="en-US" sz="1800" b="1" dirty="0" smtClean="0">
                <a:solidFill>
                  <a:schemeClr val="accent2"/>
                </a:solidFill>
              </a:rPr>
              <a:t>registration</a:t>
            </a:r>
            <a:r>
              <a:rPr lang="en-US" sz="1800" dirty="0" smtClean="0">
                <a:solidFill>
                  <a:schemeClr val="accent1"/>
                </a:solidFill>
              </a:rPr>
              <a:t> and</a:t>
            </a:r>
            <a:r>
              <a:rPr lang="en-US" sz="1800" b="1" dirty="0" smtClean="0">
                <a:solidFill>
                  <a:schemeClr val="accent2"/>
                </a:solidFill>
              </a:rPr>
              <a:t> confirmation</a:t>
            </a:r>
            <a:r>
              <a:rPr lang="en-US" sz="1800" dirty="0" smtClean="0">
                <a:solidFill>
                  <a:schemeClr val="accent1"/>
                </a:solidFill>
              </a:rPr>
              <a:t>, there are a few options to consider for how you share your virtual event access link (whether that is BlueJeans, Zoom, YouTube, </a:t>
            </a:r>
            <a:r>
              <a:rPr lang="en-US" sz="1800" dirty="0" err="1" smtClean="0">
                <a:solidFill>
                  <a:schemeClr val="accent1"/>
                </a:solidFill>
              </a:rPr>
              <a:t>etc</a:t>
            </a:r>
            <a:r>
              <a:rPr lang="en-US" sz="1800" dirty="0" smtClean="0">
                <a:solidFill>
                  <a:schemeClr val="accent1"/>
                </a:solidFill>
              </a:rPr>
              <a:t>) with your audience.</a:t>
            </a:r>
          </a:p>
          <a:p>
            <a:endParaRPr lang="en-US" sz="1400" dirty="0">
              <a:solidFill>
                <a:schemeClr val="accent4"/>
              </a:solidFill>
            </a:endParaRPr>
          </a:p>
          <a:p>
            <a:r>
              <a:rPr lang="en-US" sz="1400" dirty="0" smtClean="0">
                <a:solidFill>
                  <a:schemeClr val="accent4"/>
                </a:solidFill>
              </a:rPr>
              <a:t>OPTION </a:t>
            </a:r>
            <a:r>
              <a:rPr lang="en-US" sz="1400" dirty="0">
                <a:solidFill>
                  <a:schemeClr val="accent4"/>
                </a:solidFill>
              </a:rPr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EventsHQ Custom Virtual Platform Access (Recommended)</a:t>
            </a:r>
            <a:br>
              <a:rPr lang="en-US" dirty="0" smtClean="0"/>
            </a:br>
            <a:r>
              <a:rPr lang="en-US" dirty="0" smtClean="0"/>
              <a:t>	- Virtual platform link entered in Events HQ Virtual Details</a:t>
            </a:r>
            <a:br>
              <a:rPr lang="en-US" dirty="0" smtClean="0"/>
            </a:br>
            <a:r>
              <a:rPr lang="en-US" dirty="0" smtClean="0"/>
              <a:t>	- Link remains private until event day using </a:t>
            </a:r>
            <a:r>
              <a:rPr lang="en-US" b="1" dirty="0" smtClean="0">
                <a:solidFill>
                  <a:schemeClr val="accent2"/>
                </a:solidFill>
              </a:rPr>
              <a:t>Join the Event </a:t>
            </a:r>
            <a:r>
              <a:rPr lang="en-US" dirty="0" smtClean="0"/>
              <a:t>dynamic link</a:t>
            </a:r>
            <a:br>
              <a:rPr lang="en-US" dirty="0" smtClean="0"/>
            </a:br>
            <a:r>
              <a:rPr lang="en-US" dirty="0" smtClean="0"/>
              <a:t>	- Link accessible only to registered attendees. 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OPTION 2</a:t>
            </a:r>
            <a:r>
              <a:rPr lang="en-US" sz="1600" dirty="0" smtClean="0">
                <a:solidFill>
                  <a:schemeClr val="accent4"/>
                </a:solidFill>
              </a:rPr>
              <a:t/>
            </a:r>
            <a:br>
              <a:rPr lang="en-US" sz="1600" dirty="0" smtClean="0">
                <a:solidFill>
                  <a:schemeClr val="accent4"/>
                </a:solidFill>
              </a:rPr>
            </a:br>
            <a:r>
              <a:rPr lang="en-US" dirty="0" smtClean="0"/>
              <a:t>Directly share virtual platform link</a:t>
            </a:r>
            <a:br>
              <a:rPr lang="en-US" dirty="0" smtClean="0"/>
            </a:br>
            <a:r>
              <a:rPr lang="en-US" dirty="0" smtClean="0"/>
              <a:t>	-Include your access link on your Event Page or in your communication piece</a:t>
            </a:r>
            <a:br>
              <a:rPr lang="en-US" dirty="0" smtClean="0"/>
            </a:br>
            <a:endParaRPr lang="en-US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76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Registration – User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6085114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1600200"/>
            <a:ext cx="6096000" cy="441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38200" y="1931642"/>
            <a:ext cx="4369904" cy="40417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At Confirmation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Message confirms registration. Link sent via confirmation</a:t>
            </a:r>
            <a:endParaRPr lang="en-US" sz="1600" cap="all" dirty="0">
              <a:solidFill>
                <a:schemeClr val="tx2"/>
              </a:solidFill>
            </a:endParaRPr>
          </a:p>
          <a:p>
            <a:endParaRPr lang="en-US" sz="1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553200" y="1931641"/>
            <a:ext cx="4644888" cy="4677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After Confirmation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Holding message displays until midnight event date with user clicks Join the Event link</a:t>
            </a:r>
            <a:endParaRPr lang="en-US" sz="1600" cap="all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b="21337"/>
          <a:stretch/>
        </p:blipFill>
        <p:spPr bwMode="auto">
          <a:xfrm>
            <a:off x="599992" y="3445737"/>
            <a:ext cx="4846320" cy="241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-918" t="11235" r="918" b="11083"/>
          <a:stretch/>
        </p:blipFill>
        <p:spPr>
          <a:xfrm>
            <a:off x="6471428" y="3800387"/>
            <a:ext cx="4617659" cy="2037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96" y="875763"/>
            <a:ext cx="94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When using the Virtual Event Details feature of EventsHQ, your link is hidden until your event day (at midnight). So the user sees the following: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Registration – User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417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cap="all" dirty="0" smtClean="0">
                <a:solidFill>
                  <a:srgbClr val="06AAFC"/>
                </a:solidFill>
              </a:rPr>
              <a:t>EVENT DAY</a:t>
            </a:r>
            <a:r>
              <a:rPr lang="en-US" cap="all" dirty="0" smtClean="0">
                <a:solidFill>
                  <a:srgbClr val="06AAFC"/>
                </a:solidFill>
              </a:rPr>
              <a:t/>
            </a:r>
            <a:br>
              <a:rPr lang="en-US" cap="all" dirty="0" smtClean="0">
                <a:solidFill>
                  <a:srgbClr val="06AAFC"/>
                </a:solidFill>
              </a:rPr>
            </a:br>
            <a:r>
              <a:rPr lang="en-US" dirty="0" smtClean="0"/>
              <a:t>On the day of the event, the user clicks the </a:t>
            </a:r>
            <a:r>
              <a:rPr lang="en-US" b="1" dirty="0" smtClean="0">
                <a:solidFill>
                  <a:schemeClr val="accent2"/>
                </a:solidFill>
              </a:rPr>
              <a:t>Join the Event </a:t>
            </a:r>
            <a:r>
              <a:rPr lang="en-US" dirty="0" smtClean="0"/>
              <a:t>button from your email confirmation. </a:t>
            </a:r>
            <a:br>
              <a:rPr lang="en-US" dirty="0" smtClean="0"/>
            </a:br>
            <a:r>
              <a:rPr lang="en-US" dirty="0" smtClean="0"/>
              <a:t>The access information from the EventsHQ Virtual Details section appears</a:t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b="7683"/>
          <a:stretch/>
        </p:blipFill>
        <p:spPr bwMode="auto">
          <a:xfrm>
            <a:off x="4047744" y="2279904"/>
            <a:ext cx="7759725" cy="4139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5549" y="3329970"/>
            <a:ext cx="3699988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3"/>
                </a:solidFill>
              </a:rPr>
              <a:t>Best practice: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Send a 30 minute Reminder/Event is Live </a:t>
            </a:r>
            <a:r>
              <a:rPr lang="en-US" sz="2000" dirty="0" smtClean="0">
                <a:solidFill>
                  <a:schemeClr val="accent3"/>
                </a:solidFill>
              </a:rPr>
              <a:t>Email with the Join the Event Link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Hyperlink your </a:t>
            </a:r>
            <a:r>
              <a:rPr lang="en-US" sz="2000" dirty="0" smtClean="0">
                <a:solidFill>
                  <a:schemeClr val="accent3"/>
                </a:solidFill>
              </a:rPr>
              <a:t>virtual access </a:t>
            </a:r>
            <a:r>
              <a:rPr lang="en-US" sz="2000" dirty="0">
                <a:solidFill>
                  <a:schemeClr val="accent3"/>
                </a:solidFill>
              </a:rPr>
              <a:t>link when entering in EventsHQ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38188" y="4185975"/>
            <a:ext cx="1889356" cy="496561"/>
          </a:xfrm>
          <a:prstGeom prst="rect">
            <a:avLst/>
          </a:prstGeom>
          <a:noFill/>
          <a:ln w="38100">
            <a:solidFill>
              <a:srgbClr val="C50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/>
          <a:lstStyle/>
          <a:p>
            <a:r>
              <a:rPr lang="en-US" dirty="0" smtClean="0"/>
              <a:t>Part 2: Set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set up Virtual Registration in EventsHQ and Campaign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HQ – Attendee Virtual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08"/>
            <a:ext cx="6010717" cy="4952147"/>
          </a:xfrm>
        </p:spPr>
        <p:txBody>
          <a:bodyPr>
            <a:normAutofit/>
          </a:bodyPr>
          <a:lstStyle/>
          <a:p>
            <a:r>
              <a:rPr lang="en-US" dirty="0" smtClean="0"/>
              <a:t>The link to view your virtual event should be entered in the Virtual Event Details section of EventsHQ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smtClean="0"/>
              <a:t>Add the virtual event link up to (1) day prior to your event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Great for if you have not determined your platform when the invite goes out, or last minute changes from Zoom Meetings to Zoom Webinar.</a:t>
            </a:r>
          </a:p>
          <a:p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smtClean="0"/>
              <a:t>Virtual Event Details displayed only to registered users on the day </a:t>
            </a:r>
            <a:br>
              <a:rPr lang="en-US" sz="1400" b="1" dirty="0" smtClean="0"/>
            </a:br>
            <a:r>
              <a:rPr lang="en-US" sz="1400" b="1" dirty="0" smtClean="0"/>
              <a:t>of the event</a:t>
            </a:r>
          </a:p>
          <a:p>
            <a:endParaRPr lang="en-US" sz="1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smtClean="0"/>
              <a:t>The </a:t>
            </a:r>
            <a:r>
              <a:rPr lang="en-US" sz="1400" b="1" dirty="0" smtClean="0">
                <a:solidFill>
                  <a:schemeClr val="accent2"/>
                </a:solidFill>
              </a:rPr>
              <a:t>Join the Event </a:t>
            </a:r>
            <a:r>
              <a:rPr lang="en-US" sz="1400" b="1" dirty="0" smtClean="0"/>
              <a:t>code allows you to track your user from invite to event and manage who views your virtual event link</a:t>
            </a:r>
          </a:p>
          <a:p>
            <a:pPr lvl="1"/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927" t="-889" r="78166" b="-3289"/>
          <a:stretch/>
        </p:blipFill>
        <p:spPr>
          <a:xfrm>
            <a:off x="6997612" y="403514"/>
            <a:ext cx="4605783" cy="551366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486277" y="4755160"/>
            <a:ext cx="3802884" cy="1073074"/>
          </a:xfrm>
          <a:prstGeom prst="rect">
            <a:avLst/>
          </a:prstGeom>
          <a:noFill/>
          <a:ln w="38100">
            <a:solidFill>
              <a:srgbClr val="C50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292" y="848443"/>
            <a:ext cx="425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Step 1: Add Link to EventsHQ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HQ – Attendee Virtual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30215"/>
            <a:ext cx="6085114" cy="4818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1430215"/>
            <a:ext cx="6096000" cy="4814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38200" y="1512278"/>
            <a:ext cx="4369904" cy="44611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EventsHQ </a:t>
            </a:r>
          </a:p>
          <a:p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reates a registration list in CM for your event</a:t>
            </a:r>
            <a:endParaRPr lang="en-US" sz="1600" cap="all" dirty="0" smtClean="0">
              <a:solidFill>
                <a:schemeClr val="tx2"/>
              </a:solidFill>
            </a:endParaRPr>
          </a:p>
          <a:p>
            <a:endParaRPr lang="en-US" sz="1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553200" y="1931641"/>
            <a:ext cx="4644888" cy="4677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Campaign Monitor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View your CM Registration List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49637" y="853396"/>
            <a:ext cx="6620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Step 2: Enable Campaign Monitor in EventsHQ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38715"/>
          <a:stretch/>
        </p:blipFill>
        <p:spPr>
          <a:xfrm>
            <a:off x="636969" y="2947774"/>
            <a:ext cx="4978385" cy="3222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031" y="3837305"/>
            <a:ext cx="4466492" cy="4332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3990" t="-3389" r="47749" b="64512"/>
          <a:stretch/>
        </p:blipFill>
        <p:spPr>
          <a:xfrm>
            <a:off x="6173677" y="2897216"/>
            <a:ext cx="4932358" cy="137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t="54356" r="56978"/>
          <a:stretch/>
        </p:blipFill>
        <p:spPr>
          <a:xfrm>
            <a:off x="6910293" y="4067835"/>
            <a:ext cx="4920452" cy="21028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97334" y="5341929"/>
            <a:ext cx="4466492" cy="4332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Registration – Attendee Virtual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To link your EventsHQ event, Campaign Monitor Registration and Virtual Access Details, use this code on any button/hyperlink where you ask registered attendees to </a:t>
            </a:r>
            <a:r>
              <a:rPr lang="en-US" b="1" dirty="0" smtClean="0">
                <a:solidFill>
                  <a:schemeClr val="accent2"/>
                </a:solidFill>
              </a:rPr>
              <a:t>View their Confirmation or Join the Event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0887" y="2633219"/>
            <a:ext cx="4701579" cy="406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3"/>
                </a:solidFill>
              </a:rPr>
              <a:t>..</a:t>
            </a:r>
            <a:r>
              <a:rPr lang="en-US" sz="2000" b="1" dirty="0" smtClean="0">
                <a:solidFill>
                  <a:schemeClr val="accent3"/>
                </a:solidFill>
              </a:rPr>
              <a:t>BUT WHY?</a:t>
            </a:r>
            <a:endParaRPr lang="en-US" sz="2000" b="1" dirty="0">
              <a:solidFill>
                <a:schemeClr val="accent3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Simplify your event setup – code never changes! Just update your email templates for each Event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Keep your event link private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Ensure easy access to event link to reg. attendees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Send invite before platform established/change link if needed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Track users from invite through attendance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3049500"/>
            <a:ext cx="6096000" cy="685059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u="sng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://events.wharton.upenn.edu/events-hq</a:t>
            </a:r>
            <a:r>
              <a:rPr lang="en-US" u="sng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/[EventId,fallback=]/join/?ticket-id=[RegistrationID,fallback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0153" y="2633163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JOIN THE EVENT CODE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57000" y="3694205"/>
            <a:ext cx="111795" cy="760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92779" y="3669711"/>
            <a:ext cx="387049" cy="1104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48260" y="3629248"/>
            <a:ext cx="48445" cy="19106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6263" y="4482308"/>
            <a:ext cx="1975221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Event ID connects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the EventsHQ page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696" y="5683331"/>
            <a:ext cx="2900153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JOIN shares the private link &amp;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marks the user as attendee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6065" y="4816655"/>
            <a:ext cx="243207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Registration ID confirms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the users registration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867141"/>
            <a:ext cx="81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Step 3: Set up Join the Event code in your attendee emails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/>
      <p:bldP spid="13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Theme_4x3</Template>
  <TotalTime>2269</TotalTime>
  <Words>1256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Garamond</vt:lpstr>
      <vt:lpstr>Helvetica</vt:lpstr>
      <vt:lpstr>Open Sans</vt:lpstr>
      <vt:lpstr>Roboto Light</vt:lpstr>
      <vt:lpstr>Times New Roman</vt:lpstr>
      <vt:lpstr>Wingdings</vt:lpstr>
      <vt:lpstr>Wharton 2016 16:9</vt:lpstr>
      <vt:lpstr>EventsHQ</vt:lpstr>
      <vt:lpstr>Part 1: What the User Sees</vt:lpstr>
      <vt:lpstr>Virtual Registration – User View</vt:lpstr>
      <vt:lpstr>Virtual Registration – User View</vt:lpstr>
      <vt:lpstr>Virtual Registration – User View</vt:lpstr>
      <vt:lpstr>Part 2: Set Up</vt:lpstr>
      <vt:lpstr>Events HQ – Attendee Virtual Access</vt:lpstr>
      <vt:lpstr>Events HQ – Attendee Virtual Access</vt:lpstr>
      <vt:lpstr>Virtual Registration – Attendee Virtual Access</vt:lpstr>
      <vt:lpstr>Virtual Registration – Attendee Virtual Access</vt:lpstr>
      <vt:lpstr>PowerPoint Presentation</vt:lpstr>
      <vt:lpstr>Part 3: Communicating with Attendees</vt:lpstr>
      <vt:lpstr>Virtual Events - Communications</vt:lpstr>
      <vt:lpstr>Virtual Event Communication Pieces</vt:lpstr>
      <vt:lpstr>Virtual Event Communication Pieces</vt:lpstr>
      <vt:lpstr>Virtual Event Communication Pieces</vt:lpstr>
      <vt:lpstr>Virtual Event Communication Pieces</vt:lpstr>
      <vt:lpstr>Previewing Confirmation/Reminder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Byers</dc:creator>
  <cp:lastModifiedBy>Snyder, Traci</cp:lastModifiedBy>
  <cp:revision>84</cp:revision>
  <dcterms:created xsi:type="dcterms:W3CDTF">2016-03-10T13:41:29Z</dcterms:created>
  <dcterms:modified xsi:type="dcterms:W3CDTF">2021-01-25T18:08:03Z</dcterms:modified>
</cp:coreProperties>
</file>