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8" r:id="rId3"/>
    <p:sldId id="303" r:id="rId4"/>
    <p:sldId id="302" r:id="rId5"/>
    <p:sldId id="317" r:id="rId6"/>
    <p:sldId id="289" r:id="rId7"/>
    <p:sldId id="318" r:id="rId8"/>
    <p:sldId id="319" r:id="rId9"/>
    <p:sldId id="310" r:id="rId10"/>
    <p:sldId id="277" r:id="rId11"/>
    <p:sldId id="266" r:id="rId12"/>
    <p:sldId id="320" r:id="rId13"/>
    <p:sldId id="311" r:id="rId14"/>
    <p:sldId id="321" r:id="rId15"/>
    <p:sldId id="322" r:id="rId16"/>
    <p:sldId id="323" r:id="rId17"/>
    <p:sldId id="324" r:id="rId18"/>
    <p:sldId id="325" r:id="rId19"/>
    <p:sldId id="327" r:id="rId20"/>
    <p:sldId id="328" r:id="rId21"/>
    <p:sldId id="329" r:id="rId22"/>
    <p:sldId id="330" r:id="rId23"/>
    <p:sldId id="331" r:id="rId24"/>
    <p:sldId id="312" r:id="rId25"/>
    <p:sldId id="313" r:id="rId26"/>
    <p:sldId id="314" r:id="rId27"/>
    <p:sldId id="309" r:id="rId28"/>
    <p:sldId id="315" r:id="rId29"/>
    <p:sldId id="316" r:id="rId30"/>
    <p:sldId id="26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F33541-5E58-43C3-A2D8-8288F878A3DB}">
          <p14:sldIdLst>
            <p14:sldId id="256"/>
            <p14:sldId id="308"/>
            <p14:sldId id="303"/>
            <p14:sldId id="302"/>
            <p14:sldId id="317"/>
            <p14:sldId id="289"/>
            <p14:sldId id="318"/>
            <p14:sldId id="319"/>
            <p14:sldId id="310"/>
            <p14:sldId id="277"/>
            <p14:sldId id="266"/>
            <p14:sldId id="320"/>
            <p14:sldId id="311"/>
            <p14:sldId id="321"/>
            <p14:sldId id="322"/>
            <p14:sldId id="323"/>
            <p14:sldId id="324"/>
            <p14:sldId id="325"/>
            <p14:sldId id="327"/>
            <p14:sldId id="328"/>
            <p14:sldId id="329"/>
            <p14:sldId id="330"/>
            <p14:sldId id="331"/>
            <p14:sldId id="312"/>
            <p14:sldId id="313"/>
            <p14:sldId id="314"/>
            <p14:sldId id="309"/>
            <p14:sldId id="315"/>
            <p14:sldId id="316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BFD"/>
    <a:srgbClr val="C5093B"/>
    <a:srgbClr val="B1B6AF"/>
    <a:srgbClr val="D9D7D0"/>
    <a:srgbClr val="FF9ED3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 autoAdjust="0"/>
    <p:restoredTop sz="96405"/>
  </p:normalViewPr>
  <p:slideViewPr>
    <p:cSldViewPr snapToGrid="0">
      <p:cViewPr varScale="1">
        <p:scale>
          <a:sx n="42" d="100"/>
          <a:sy n="42" d="100"/>
        </p:scale>
        <p:origin x="81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AB296-C70E-40F1-B507-D2D143AD6EB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78BF-40EC-41E1-9B62-3081DB12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5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892C-D9C7-4A81-A07C-60131499A005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A37F7-1A90-4E51-A507-1AEFE7B6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72" y="3896000"/>
            <a:ext cx="9144000" cy="646331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2" y="4550000"/>
            <a:ext cx="9144000" cy="544444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5669239" y="334235"/>
            <a:ext cx="3262179" cy="9783338"/>
          </a:xfrm>
          <a:custGeom>
            <a:avLst/>
            <a:gdLst>
              <a:gd name="connsiteX0" fmla="*/ 4713115 w 4713115"/>
              <a:gd name="connsiteY0" fmla="*/ 9144002 h 9144002"/>
              <a:gd name="connsiteX1" fmla="*/ 4713115 w 4713115"/>
              <a:gd name="connsiteY1" fmla="*/ 0 h 9144002"/>
              <a:gd name="connsiteX2" fmla="*/ 3053915 w 4713115"/>
              <a:gd name="connsiteY2" fmla="*/ 0 h 9144002"/>
              <a:gd name="connsiteX3" fmla="*/ 0 w 4713115"/>
              <a:gd name="connsiteY3" fmla="*/ 9144002 h 9144002"/>
              <a:gd name="connsiteX0" fmla="*/ 2914983 w 4713115"/>
              <a:gd name="connsiteY0" fmla="*/ 9127277 h 9144002"/>
              <a:gd name="connsiteX1" fmla="*/ 4713115 w 4713115"/>
              <a:gd name="connsiteY1" fmla="*/ 0 h 9144002"/>
              <a:gd name="connsiteX2" fmla="*/ 3053915 w 4713115"/>
              <a:gd name="connsiteY2" fmla="*/ 0 h 9144002"/>
              <a:gd name="connsiteX3" fmla="*/ 0 w 4713115"/>
              <a:gd name="connsiteY3" fmla="*/ 9144002 h 9144002"/>
              <a:gd name="connsiteX4" fmla="*/ 2914983 w 4713115"/>
              <a:gd name="connsiteY4" fmla="*/ 9127277 h 9144002"/>
              <a:gd name="connsiteX0" fmla="*/ 2914983 w 3065524"/>
              <a:gd name="connsiteY0" fmla="*/ 9144004 h 9160729"/>
              <a:gd name="connsiteX1" fmla="*/ 3065524 w 3065524"/>
              <a:gd name="connsiteY1" fmla="*/ 0 h 9160729"/>
              <a:gd name="connsiteX2" fmla="*/ 3053915 w 3065524"/>
              <a:gd name="connsiteY2" fmla="*/ 16727 h 9160729"/>
              <a:gd name="connsiteX3" fmla="*/ 0 w 3065524"/>
              <a:gd name="connsiteY3" fmla="*/ 9160729 h 9160729"/>
              <a:gd name="connsiteX4" fmla="*/ 2914983 w 3065524"/>
              <a:gd name="connsiteY4" fmla="*/ 9144004 h 9160729"/>
              <a:gd name="connsiteX0" fmla="*/ 2914983 w 3065524"/>
              <a:gd name="connsiteY0" fmla="*/ 9144004 h 9160729"/>
              <a:gd name="connsiteX1" fmla="*/ 3065524 w 3065524"/>
              <a:gd name="connsiteY1" fmla="*/ 0 h 9160729"/>
              <a:gd name="connsiteX2" fmla="*/ 2142302 w 3065524"/>
              <a:gd name="connsiteY2" fmla="*/ 2726474 h 9160729"/>
              <a:gd name="connsiteX3" fmla="*/ 0 w 3065524"/>
              <a:gd name="connsiteY3" fmla="*/ 9160729 h 9160729"/>
              <a:gd name="connsiteX4" fmla="*/ 2914983 w 3065524"/>
              <a:gd name="connsiteY4" fmla="*/ 9144004 h 9160729"/>
              <a:gd name="connsiteX0" fmla="*/ 2914983 w 2914983"/>
              <a:gd name="connsiteY0" fmla="*/ 7320779 h 7337504"/>
              <a:gd name="connsiteX1" fmla="*/ 2446631 w 2914983"/>
              <a:gd name="connsiteY1" fmla="*/ 0 h 7337504"/>
              <a:gd name="connsiteX2" fmla="*/ 2142302 w 2914983"/>
              <a:gd name="connsiteY2" fmla="*/ 903249 h 7337504"/>
              <a:gd name="connsiteX3" fmla="*/ 0 w 2914983"/>
              <a:gd name="connsiteY3" fmla="*/ 7337504 h 7337504"/>
              <a:gd name="connsiteX4" fmla="*/ 2914983 w 2914983"/>
              <a:gd name="connsiteY4" fmla="*/ 7320779 h 7337504"/>
              <a:gd name="connsiteX0" fmla="*/ 2505176 w 2505176"/>
              <a:gd name="connsiteY0" fmla="*/ 7320779 h 7337504"/>
              <a:gd name="connsiteX1" fmla="*/ 2446631 w 2505176"/>
              <a:gd name="connsiteY1" fmla="*/ 0 h 7337504"/>
              <a:gd name="connsiteX2" fmla="*/ 2142302 w 2505176"/>
              <a:gd name="connsiteY2" fmla="*/ 903249 h 7337504"/>
              <a:gd name="connsiteX3" fmla="*/ 0 w 2505176"/>
              <a:gd name="connsiteY3" fmla="*/ 7337504 h 7337504"/>
              <a:gd name="connsiteX4" fmla="*/ 2505176 w 2505176"/>
              <a:gd name="connsiteY4" fmla="*/ 7320779 h 7337504"/>
              <a:gd name="connsiteX0" fmla="*/ 2446634 w 2446634"/>
              <a:gd name="connsiteY0" fmla="*/ 7304054 h 7337504"/>
              <a:gd name="connsiteX1" fmla="*/ 2446631 w 2446634"/>
              <a:gd name="connsiteY1" fmla="*/ 0 h 7337504"/>
              <a:gd name="connsiteX2" fmla="*/ 2142302 w 2446634"/>
              <a:gd name="connsiteY2" fmla="*/ 903249 h 7337504"/>
              <a:gd name="connsiteX3" fmla="*/ 0 w 2446634"/>
              <a:gd name="connsiteY3" fmla="*/ 7337504 h 7337504"/>
              <a:gd name="connsiteX4" fmla="*/ 2446634 w 2446634"/>
              <a:gd name="connsiteY4" fmla="*/ 7304054 h 73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634" h="7337504">
                <a:moveTo>
                  <a:pt x="2446634" y="7304054"/>
                </a:moveTo>
                <a:cubicBezTo>
                  <a:pt x="2446633" y="4869369"/>
                  <a:pt x="2446632" y="2434685"/>
                  <a:pt x="2446631" y="0"/>
                </a:cubicBezTo>
                <a:lnTo>
                  <a:pt x="2142302" y="903249"/>
                </a:lnTo>
                <a:lnTo>
                  <a:pt x="0" y="7337504"/>
                </a:lnTo>
                <a:lnTo>
                  <a:pt x="2446634" y="7304054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509691"/>
          </a:xfrm>
        </p:spPr>
        <p:txBody>
          <a:bodyPr lIns="0" rIns="0">
            <a:spAutoFit/>
          </a:bodyPr>
          <a:lstStyle>
            <a:lvl1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reeform 7"/>
          <p:cNvSpPr/>
          <p:nvPr userDrawn="1"/>
        </p:nvSpPr>
        <p:spPr>
          <a:xfrm flipV="1">
            <a:off x="10409503" y="-1"/>
            <a:ext cx="1782495" cy="5337130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7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rot="5400000" flipV="1">
            <a:off x="3910865" y="-1777629"/>
            <a:ext cx="4370271" cy="12191998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2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ground Only: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6200000" flipV="1">
            <a:off x="3766429" y="-3766429"/>
            <a:ext cx="4659141" cy="12191999"/>
          </a:xfrm>
          <a:custGeom>
            <a:avLst/>
            <a:gdLst>
              <a:gd name="connsiteX0" fmla="*/ 0 w 4659141"/>
              <a:gd name="connsiteY0" fmla="*/ 12191999 h 12191999"/>
              <a:gd name="connsiteX1" fmla="*/ 4659141 w 4659141"/>
              <a:gd name="connsiteY1" fmla="*/ 12191999 h 12191999"/>
              <a:gd name="connsiteX2" fmla="*/ 4659141 w 4659141"/>
              <a:gd name="connsiteY2" fmla="*/ 0 h 12191999"/>
              <a:gd name="connsiteX3" fmla="*/ 4071885 w 4659141"/>
              <a:gd name="connsiteY3" fmla="*/ 0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9141" h="12191999">
                <a:moveTo>
                  <a:pt x="0" y="12191999"/>
                </a:moveTo>
                <a:lnTo>
                  <a:pt x="4659141" y="12191999"/>
                </a:lnTo>
                <a:lnTo>
                  <a:pt x="4659141" y="0"/>
                </a:lnTo>
                <a:lnTo>
                  <a:pt x="4071885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Freeform 4"/>
          <p:cNvSpPr/>
          <p:nvPr userDrawn="1"/>
        </p:nvSpPr>
        <p:spPr>
          <a:xfrm flipV="1">
            <a:off x="10618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6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7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26944"/>
            <a:ext cx="10515600" cy="535531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rot="10800000" flipH="1">
            <a:off x="9377707" y="0"/>
            <a:ext cx="2814298" cy="6858000"/>
          </a:xfrm>
          <a:custGeom>
            <a:avLst/>
            <a:gdLst>
              <a:gd name="connsiteX0" fmla="*/ 0 w 2814298"/>
              <a:gd name="connsiteY0" fmla="*/ 6858000 h 6858000"/>
              <a:gd name="connsiteX1" fmla="*/ 2814298 w 2814298"/>
              <a:gd name="connsiteY1" fmla="*/ 6858000 h 6858000"/>
              <a:gd name="connsiteX2" fmla="*/ 2814298 w 2814298"/>
              <a:gd name="connsiteY2" fmla="*/ 0 h 6858000"/>
              <a:gd name="connsiteX3" fmla="*/ 2290436 w 2814298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298" h="6858000">
                <a:moveTo>
                  <a:pt x="0" y="6858000"/>
                </a:moveTo>
                <a:lnTo>
                  <a:pt x="2814298" y="6858000"/>
                </a:lnTo>
                <a:lnTo>
                  <a:pt x="2814298" y="0"/>
                </a:lnTo>
                <a:lnTo>
                  <a:pt x="2290436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 rot="5400000" flipV="1">
            <a:off x="7922680" y="2588676"/>
            <a:ext cx="2137767" cy="6400882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1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2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89470"/>
            <a:ext cx="3932237" cy="86793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3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0108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AFAFAF"/>
                </a:solidFill>
              </a:defRPr>
            </a:lvl1pPr>
          </a:lstStyle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3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3" r:id="rId5"/>
    <p:sldLayoutId id="2147483656" r:id="rId6"/>
    <p:sldLayoutId id="2147483654" r:id="rId7"/>
    <p:sldLayoutId id="2147483662" r:id="rId8"/>
    <p:sldLayoutId id="2147483663" r:id="rId9"/>
    <p:sldLayoutId id="2147483655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wharton.upenn.edu/events-hq/%5bEventId,fallback=%5d/join/?ticket-id=%5bRegistrationID,fallbac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whartonevents@wharton.upenn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wharton.upenn.edu/events-hq/%5bEventId,fallback=%5d/join/?ticket-id=%5bRegistrationID,fallback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EventsHQ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2" y="4550000"/>
            <a:ext cx="9144000" cy="507383"/>
          </a:xfrm>
        </p:spPr>
        <p:txBody>
          <a:bodyPr/>
          <a:lstStyle/>
          <a:p>
            <a:r>
              <a:rPr lang="en-US" dirty="0" smtClean="0"/>
              <a:t>Event Emails and Communications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474874"/>
          </a:xfrm>
        </p:spPr>
        <p:txBody>
          <a:bodyPr/>
          <a:lstStyle/>
          <a:p>
            <a:r>
              <a:rPr lang="en-US" dirty="0"/>
              <a:t>Marketing Communications Office </a:t>
            </a:r>
            <a:r>
              <a:rPr lang="en-US" dirty="0" smtClean="0"/>
              <a:t>\ updated January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583746"/>
            <a:ext cx="10515600" cy="978729"/>
          </a:xfrm>
        </p:spPr>
        <p:txBody>
          <a:bodyPr/>
          <a:lstStyle/>
          <a:p>
            <a:r>
              <a:rPr lang="en-US" dirty="0" smtClean="0"/>
              <a:t>Part 2: Communicating with Attendees with Campaign Monitor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Breaking down the WHAT, WHEN, and HOW of sharing your event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 smtClean="0"/>
              <a:t>Event Communication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397" y="742695"/>
            <a:ext cx="6264564" cy="483855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Invitation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Basic information about your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Links to Events HQ Page for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Created through Campaign Monitor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CAMPAIGNS tab</a:t>
            </a:r>
          </a:p>
          <a:p>
            <a:r>
              <a:rPr lang="en-US" sz="1800" b="1" i="1" dirty="0" smtClean="0">
                <a:solidFill>
                  <a:schemeClr val="accent1"/>
                </a:solidFill>
              </a:rPr>
              <a:t>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Avoid </a:t>
            </a:r>
            <a:r>
              <a:rPr lang="en-US" sz="1800" dirty="0">
                <a:solidFill>
                  <a:schemeClr val="accent1"/>
                </a:solidFill>
              </a:rPr>
              <a:t>“tech” details on this piece such as event access details 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Save event-specific access information for confirmation and reminders</a:t>
            </a:r>
            <a:endParaRPr lang="en-US" sz="1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endParaRPr lang="en-US" sz="16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/>
          <a:stretch/>
        </p:blipFill>
        <p:spPr>
          <a:xfrm>
            <a:off x="6206837" y="0"/>
            <a:ext cx="5577949" cy="63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 smtClean="0"/>
              <a:t>Event Communication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2848"/>
            <a:ext cx="10168366" cy="115312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Invitation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accent1"/>
                </a:solidFill>
              </a:rPr>
              <a:t>Set up through the </a:t>
            </a:r>
            <a:r>
              <a:rPr lang="en-US" sz="1500" b="1" dirty="0" smtClean="0">
                <a:solidFill>
                  <a:schemeClr val="accent1"/>
                </a:solidFill>
              </a:rPr>
              <a:t>CAMPAIGNS</a:t>
            </a:r>
            <a:r>
              <a:rPr lang="en-US" sz="1500" dirty="0" smtClean="0">
                <a:solidFill>
                  <a:schemeClr val="accent1"/>
                </a:solidFill>
              </a:rPr>
              <a:t> tab of your campaign monitor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accent1"/>
                </a:solidFill>
              </a:rPr>
              <a:t>Insert the Event Production link for you Events HQ site in the RSVP field of your invitation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chemeClr val="accent1"/>
              </a:solidFill>
            </a:endParaRPr>
          </a:p>
          <a:p>
            <a:endParaRPr lang="en-US" sz="8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>
          <a:xfrm>
            <a:off x="720437" y="2122598"/>
            <a:ext cx="10991272" cy="411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/>
              <a:t>Event Communication Emails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256"/>
            <a:ext cx="6038228" cy="483855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Confirmation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Sent to Registered Attendees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Enable Campaign Monitor when setting up EventsHQ to automatically create registered attendees list in your CM account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Includes your instructions on </a:t>
            </a:r>
            <a:r>
              <a:rPr lang="en-US" sz="1400" b="1" dirty="0" smtClean="0">
                <a:solidFill>
                  <a:schemeClr val="accent1"/>
                </a:solidFill>
              </a:rPr>
              <a:t>HOW</a:t>
            </a:r>
            <a:r>
              <a:rPr lang="en-US" sz="1400" dirty="0" smtClean="0">
                <a:solidFill>
                  <a:schemeClr val="accent1"/>
                </a:solidFill>
              </a:rPr>
              <a:t> users will access the event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Use the </a:t>
            </a:r>
            <a:r>
              <a:rPr lang="en-US" sz="1400" b="1" dirty="0" smtClean="0">
                <a:solidFill>
                  <a:schemeClr val="accent1"/>
                </a:solidFill>
              </a:rPr>
              <a:t>Join the Event </a:t>
            </a:r>
            <a:r>
              <a:rPr lang="en-US" sz="1400" dirty="0" smtClean="0">
                <a:solidFill>
                  <a:schemeClr val="accent1"/>
                </a:solidFill>
              </a:rPr>
              <a:t>dynamic code – users can click the button to view their confirmation page prior to the event/view the event link on the event date. *This code is universal for all virtual Events HQ events – simply copy and past into any email that brings the user back to the confirmation page. </a:t>
            </a:r>
            <a:r>
              <a:rPr lang="en-US" sz="1400" i="1" dirty="0" smtClean="0">
                <a:solidFill>
                  <a:srgbClr val="FF0000"/>
                </a:solidFill>
              </a:rPr>
              <a:t>See end of presentation for a detailed explanation.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Created through Campaign Monitor </a:t>
            </a:r>
            <a:r>
              <a:rPr lang="en-US" sz="1400" b="1" dirty="0" smtClean="0">
                <a:solidFill>
                  <a:schemeClr val="accent1"/>
                </a:solidFill>
              </a:rPr>
              <a:t>Automations tab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009469" y="6521364"/>
            <a:ext cx="4114800" cy="365125"/>
          </a:xfrm>
        </p:spPr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94" y="637308"/>
            <a:ext cx="5132910" cy="5488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90889" y="5121055"/>
            <a:ext cx="4423948" cy="120032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https://events.wharton.upenn.edu/events-hq/[EventId,fallback=]/join/?ticket-id=[RegistrationID,fallback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=]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76428" y="5412509"/>
            <a:ext cx="1694917" cy="271302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93589" y="4734044"/>
            <a:ext cx="560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Dynamic Code (universal for all Events HQ events)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 smtClean="0"/>
              <a:t>Event Communication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143" y="845256"/>
            <a:ext cx="10168366" cy="16391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Confirmation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Set up through the </a:t>
            </a:r>
            <a:r>
              <a:rPr lang="en-US" sz="1800" b="1" dirty="0" smtClean="0">
                <a:solidFill>
                  <a:schemeClr val="accent1"/>
                </a:solidFill>
              </a:rPr>
              <a:t>AUTOMATION</a:t>
            </a:r>
            <a:r>
              <a:rPr lang="en-US" sz="1800" dirty="0" smtClean="0">
                <a:solidFill>
                  <a:schemeClr val="accent1"/>
                </a:solidFill>
              </a:rPr>
              <a:t> tab of your campaign monitor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Email </a:t>
            </a:r>
            <a:r>
              <a:rPr lang="en-US" sz="1800" dirty="0" smtClean="0">
                <a:solidFill>
                  <a:schemeClr val="accent1"/>
                </a:solidFill>
                <a:hlinkClick r:id="rId2"/>
              </a:rPr>
              <a:t>whartonevents@wharton.upenn.edu</a:t>
            </a:r>
            <a:r>
              <a:rPr lang="en-US" sz="1800" dirty="0" smtClean="0">
                <a:solidFill>
                  <a:schemeClr val="accent1"/>
                </a:solidFill>
              </a:rPr>
              <a:t> if AUTOMATIONS does not appear on your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endParaRPr lang="en-US" sz="16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EventsHQ – Virtual Event Registration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1"/>
          <a:stretch/>
        </p:blipFill>
        <p:spPr>
          <a:xfrm>
            <a:off x="832143" y="2359701"/>
            <a:ext cx="10095346" cy="39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Communication Emails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75969"/>
            <a:ext cx="9262269" cy="43513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145" y="744609"/>
            <a:ext cx="9657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Confirmation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Step 1: Create a new journey – select Build your Journey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Communication Emails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145" y="744609"/>
            <a:ext cx="9657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Confirmation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Step 2: Name your automation and select your list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42" y="1688017"/>
            <a:ext cx="9252012" cy="4351337"/>
          </a:xfrm>
        </p:spPr>
      </p:pic>
    </p:spTree>
    <p:extLst>
      <p:ext uri="{BB962C8B-B14F-4D97-AF65-F5344CB8AC3E}">
        <p14:creationId xmlns:p14="http://schemas.microsoft.com/office/powerpoint/2010/main" val="38661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Communication Emails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145" y="744609"/>
            <a:ext cx="9657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Confirmation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Step 3: Select the “PLUS” sign, and add Email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6852"/>
            <a:ext cx="10139037" cy="4351337"/>
          </a:xfrm>
        </p:spPr>
      </p:pic>
    </p:spTree>
    <p:extLst>
      <p:ext uri="{BB962C8B-B14F-4D97-AF65-F5344CB8AC3E}">
        <p14:creationId xmlns:p14="http://schemas.microsoft.com/office/powerpoint/2010/main" val="28677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Communication Emails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145" y="744609"/>
            <a:ext cx="6410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Confirmation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Step 4: Add your email sender details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 r="21443"/>
          <a:stretch/>
        </p:blipFill>
        <p:spPr>
          <a:xfrm>
            <a:off x="1219199" y="1597942"/>
            <a:ext cx="9568874" cy="4915366"/>
          </a:xfrm>
        </p:spPr>
      </p:pic>
    </p:spTree>
    <p:extLst>
      <p:ext uri="{BB962C8B-B14F-4D97-AF65-F5344CB8AC3E}">
        <p14:creationId xmlns:p14="http://schemas.microsoft.com/office/powerpoint/2010/main" val="15164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Communication Emails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145" y="744609"/>
            <a:ext cx="6410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Confirmation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Step 5: Scroll down and select </a:t>
            </a:r>
            <a:r>
              <a:rPr lang="en-US" sz="2000" b="1" dirty="0" smtClean="0">
                <a:solidFill>
                  <a:schemeClr val="accent1"/>
                </a:solidFill>
              </a:rPr>
              <a:t>Add Email </a:t>
            </a:r>
            <a:r>
              <a:rPr lang="en-US" sz="2000" dirty="0" smtClean="0">
                <a:solidFill>
                  <a:schemeClr val="accent1"/>
                </a:solidFill>
              </a:rPr>
              <a:t>content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46" y="1957523"/>
            <a:ext cx="9262269" cy="4351337"/>
          </a:xfrm>
        </p:spPr>
      </p:pic>
    </p:spTree>
    <p:extLst>
      <p:ext uri="{BB962C8B-B14F-4D97-AF65-F5344CB8AC3E}">
        <p14:creationId xmlns:p14="http://schemas.microsoft.com/office/powerpoint/2010/main" val="776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26944"/>
            <a:ext cx="10515600" cy="535531"/>
          </a:xfrm>
        </p:spPr>
        <p:txBody>
          <a:bodyPr/>
          <a:lstStyle/>
          <a:p>
            <a:r>
              <a:rPr lang="en-US" dirty="0" smtClean="0"/>
              <a:t>Part 1: Event Communication - What the User Receives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vs. Customizable Emails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Communication Emails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145" y="744609"/>
            <a:ext cx="109173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Confirmation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Step 6: Select your email template (from recently used or templates).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Edit your content as you would in any other Campaign Monitor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Hit Preview then save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3" b="4882"/>
          <a:stretch/>
        </p:blipFill>
        <p:spPr>
          <a:xfrm>
            <a:off x="1160065" y="2675696"/>
            <a:ext cx="9262269" cy="3633164"/>
          </a:xfrm>
        </p:spPr>
      </p:pic>
    </p:spTree>
    <p:extLst>
      <p:ext uri="{BB962C8B-B14F-4D97-AF65-F5344CB8AC3E}">
        <p14:creationId xmlns:p14="http://schemas.microsoft.com/office/powerpoint/2010/main" val="22123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Communication Emails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145" y="744609"/>
            <a:ext cx="10917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Confirmation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Step 7: Hit Save &amp; return to journey 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57" y="1753076"/>
            <a:ext cx="9262269" cy="4351337"/>
          </a:xfrm>
        </p:spPr>
      </p:pic>
    </p:spTree>
    <p:extLst>
      <p:ext uri="{BB962C8B-B14F-4D97-AF65-F5344CB8AC3E}">
        <p14:creationId xmlns:p14="http://schemas.microsoft.com/office/powerpoint/2010/main" val="22804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Communication Emails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145" y="744609"/>
            <a:ext cx="10917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Confirmation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Step 8: Turn on journey to start the confirmation automation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74" y="1774961"/>
            <a:ext cx="9262269" cy="4351337"/>
          </a:xfrm>
        </p:spPr>
      </p:pic>
    </p:spTree>
    <p:extLst>
      <p:ext uri="{BB962C8B-B14F-4D97-AF65-F5344CB8AC3E}">
        <p14:creationId xmlns:p14="http://schemas.microsoft.com/office/powerpoint/2010/main" val="40933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Communication Emails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145" y="744609"/>
            <a:ext cx="10917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Confirmation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Return to your automation and view journey activity any time by selecting View Full Report to see how many confirmations were sent, opened, bounced back, etc.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83" y="1952283"/>
            <a:ext cx="9262269" cy="4351337"/>
          </a:xfrm>
        </p:spPr>
      </p:pic>
    </p:spTree>
    <p:extLst>
      <p:ext uri="{BB962C8B-B14F-4D97-AF65-F5344CB8AC3E}">
        <p14:creationId xmlns:p14="http://schemas.microsoft.com/office/powerpoint/2010/main" val="24470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/>
              <a:t>Event Communication Emails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256"/>
            <a:ext cx="6038228" cy="483855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Reminder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Sent to registered attendees (same list from Confirmation email)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Includes reminder instructions on HOW users will access the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Use the Join the Event code – users can click the button to view the confirmation page prior to the event/view the event link on the event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Schedule to go out to your registration list – recommendation is 7 days out and 1 day out for virtual events, based on when your original invite was 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Created through </a:t>
            </a:r>
            <a:r>
              <a:rPr lang="en-US" sz="1600" b="1" dirty="0" smtClean="0">
                <a:solidFill>
                  <a:schemeClr val="accent1"/>
                </a:solidFill>
              </a:rPr>
              <a:t>CAMPAIGNS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endParaRPr lang="en-US" sz="16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107154"/>
            <a:ext cx="4562249" cy="63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/>
              <a:t>Event Communication Emails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256"/>
            <a:ext cx="6038228" cy="483855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Event is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Sent to registered attendees the day of your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Reminds them to join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Use the Join the Event code – users can click the button and go directly to the EventsHQ link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Schedule to go out to your registration list 30 minutes prior to your start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endParaRPr lang="en-US" sz="16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Events HQ – Confirmation Emails &amp; Campaign Monitor Integration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5" y="0"/>
            <a:ext cx="4460649" cy="65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26944"/>
            <a:ext cx="10515600" cy="535531"/>
          </a:xfrm>
        </p:spPr>
        <p:txBody>
          <a:bodyPr/>
          <a:lstStyle/>
          <a:p>
            <a:r>
              <a:rPr lang="en-US" dirty="0" smtClean="0"/>
              <a:t>Part 3: Virtual Access/Join the Event 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set up Virtual Registration in EventsHQ and Campaign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Registration – Attendee Virtual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To link your EventsHQ event, Campaign Monitor Registration and Virtual Access Details, use this code on any button/hyperlink where you ask registered attendees to </a:t>
            </a:r>
            <a:r>
              <a:rPr lang="en-US" b="1" dirty="0" smtClean="0">
                <a:solidFill>
                  <a:schemeClr val="accent2"/>
                </a:solidFill>
              </a:rPr>
              <a:t>View their Confirmation or Join the Event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0887" y="2633219"/>
            <a:ext cx="4701579" cy="40626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3"/>
                </a:solidFill>
              </a:rPr>
              <a:t>..</a:t>
            </a:r>
            <a:r>
              <a:rPr lang="en-US" sz="2000" b="1" dirty="0" smtClean="0">
                <a:solidFill>
                  <a:schemeClr val="accent3"/>
                </a:solidFill>
              </a:rPr>
              <a:t>BUT WHY?</a:t>
            </a:r>
            <a:endParaRPr lang="en-US" sz="2000" b="1" dirty="0">
              <a:solidFill>
                <a:schemeClr val="accent3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Simplify your event setup – code never changes! Just update your email templates for each Event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Keep your event link private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Ensure easy access to event link to registered attendees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Send invite before platform established/change link if needed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Track users from invite through attendance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3049500"/>
            <a:ext cx="6096000" cy="685059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u="sng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://events.wharton.upenn.edu/events-hq</a:t>
            </a:r>
            <a:r>
              <a:rPr lang="en-US" u="sng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/[EventId,fallback=]/join/?ticket-id=[RegistrationID,fallback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0153" y="2633163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JOIN THE EVENT CODE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257000" y="3694205"/>
            <a:ext cx="111795" cy="760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792779" y="3669711"/>
            <a:ext cx="387049" cy="11049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48260" y="3629248"/>
            <a:ext cx="48445" cy="19106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6263" y="4482308"/>
            <a:ext cx="1975221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Event ID connects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the EventsHQ page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7696" y="5683331"/>
            <a:ext cx="2900153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JOIN shares the private link &amp;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 marks the user as attendee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56065" y="4816655"/>
            <a:ext cx="2432077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Registration ID confirms 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the users registration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867141"/>
            <a:ext cx="819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Step 3: Set up Join the Event code in your attendee emails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7" grpId="0"/>
      <p:bldP spid="13" grpId="0" animBg="1"/>
      <p:bldP spid="19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9834" y="376650"/>
            <a:ext cx="7385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Virtual Registration – Attendee Virtual Access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9834" y="947871"/>
            <a:ext cx="7852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EVENT DAY – MARKED AS ATTENDANCE</a:t>
            </a:r>
            <a:endParaRPr lang="en-US" sz="2000" dirty="0">
              <a:solidFill>
                <a:schemeClr val="accent4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779870" y="3472589"/>
            <a:ext cx="8534400" cy="29421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9834" y="1342650"/>
            <a:ext cx="10608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After your event, users who clicked the Join the Event button are automatically marked as attendance in you EventsHQ registration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This means you can track: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Who was sent invite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Who opened/clicked/registered for invite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Who attended the event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826" y="2947535"/>
            <a:ext cx="5016278" cy="3455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80131"/>
          </a:xfrm>
        </p:spPr>
        <p:txBody>
          <a:bodyPr/>
          <a:lstStyle/>
          <a:p>
            <a:r>
              <a:rPr lang="en-US" dirty="0" smtClean="0"/>
              <a:t>Previewing Confirmation/Reminder Links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142" y="2856704"/>
            <a:ext cx="5157787" cy="32855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DEFINE RECIPIENT – REMINDER EMAIL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1310" t="27692" r="7941" b="19426"/>
          <a:stretch/>
        </p:blipFill>
        <p:spPr>
          <a:xfrm>
            <a:off x="515323" y="3245229"/>
            <a:ext cx="5021597" cy="312470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3589" y="2623718"/>
            <a:ext cx="5183188" cy="384714"/>
          </a:xfrm>
        </p:spPr>
        <p:txBody>
          <a:bodyPr/>
          <a:lstStyle/>
          <a:p>
            <a:r>
              <a:rPr lang="en-US" b="1" dirty="0" smtClean="0"/>
              <a:t>PREVIEW WITH PERSONALIZED CONTENT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6384" y="782959"/>
            <a:ext cx="8310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Unlike your invites or traditional Campaign Monitored emails, the content in each of your virtual confirmation/reminder emails is </a:t>
            </a:r>
            <a:r>
              <a:rPr lang="en-US" sz="1400" b="1" i="1" dirty="0" smtClean="0">
                <a:solidFill>
                  <a:schemeClr val="tx2"/>
                </a:solidFill>
              </a:rPr>
              <a:t>unique to the specific recipient. </a:t>
            </a:r>
            <a:r>
              <a:rPr lang="en-US" sz="1400" dirty="0" smtClean="0">
                <a:solidFill>
                  <a:schemeClr val="tx2"/>
                </a:solidFill>
              </a:rPr>
              <a:t>You will not be able to preview the email content through sending a test – a 404/Error message will appear</a:t>
            </a:r>
            <a:endParaRPr lang="en-US" sz="1400" b="1" i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To preview that the dynamic link is displaying correcting for your users, you need to define your recipients to the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Select the list created by Events HQ, begins with E-XXXXX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Select </a:t>
            </a:r>
            <a:r>
              <a:rPr lang="en-US" sz="1400" b="1" dirty="0">
                <a:solidFill>
                  <a:schemeClr val="tx2"/>
                </a:solidFill>
              </a:rPr>
              <a:t>Preview with personalized content</a:t>
            </a:r>
            <a:r>
              <a:rPr lang="en-US" sz="1400" dirty="0">
                <a:solidFill>
                  <a:schemeClr val="tx2"/>
                </a:solidFill>
              </a:rPr>
              <a:t>, then </a:t>
            </a:r>
            <a:r>
              <a:rPr lang="en-US" sz="1400" dirty="0" smtClean="0">
                <a:solidFill>
                  <a:schemeClr val="tx2"/>
                </a:solidFill>
              </a:rPr>
              <a:t>click Preview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Join </a:t>
            </a:r>
            <a:r>
              <a:rPr lang="en-US" sz="1400" b="1" dirty="0">
                <a:solidFill>
                  <a:schemeClr val="tx2"/>
                </a:solidFill>
              </a:rPr>
              <a:t>the Event </a:t>
            </a:r>
            <a:r>
              <a:rPr lang="en-US" sz="1400" dirty="0">
                <a:solidFill>
                  <a:schemeClr val="tx2"/>
                </a:solidFill>
              </a:rPr>
              <a:t>button on the preview email that </a:t>
            </a:r>
            <a:r>
              <a:rPr lang="en-US" sz="1400" dirty="0" smtClean="0">
                <a:solidFill>
                  <a:schemeClr val="tx2"/>
                </a:solidFill>
              </a:rPr>
              <a:t>appears should now correctly display.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417" y="5565188"/>
            <a:ext cx="1829311" cy="63584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23589" y="4387697"/>
            <a:ext cx="3654902" cy="63584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</a:t>
            </a:r>
            <a:r>
              <a:rPr lang="en-US" dirty="0" smtClean="0"/>
              <a:t>Started – Marketing your event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56"/>
          <p:cNvSpPr txBox="1">
            <a:spLocks/>
          </p:cNvSpPr>
          <p:nvPr/>
        </p:nvSpPr>
        <p:spPr>
          <a:xfrm>
            <a:off x="838199" y="987207"/>
            <a:ext cx="8716618" cy="6958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Congratulations on creating your Events HQ Event! There are a few options for how to marketing your event to your audience. First, let’s review the most common communication pieces needed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90689"/>
            <a:ext cx="12192000" cy="37984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639307" y="2202075"/>
            <a:ext cx="2681271" cy="2201114"/>
            <a:chOff x="6832507" y="2562130"/>
            <a:chExt cx="1833819" cy="1841058"/>
          </a:xfrm>
        </p:grpSpPr>
        <p:grpSp>
          <p:nvGrpSpPr>
            <p:cNvPr id="8" name="Group 7"/>
            <p:cNvGrpSpPr/>
            <p:nvPr/>
          </p:nvGrpSpPr>
          <p:grpSpPr>
            <a:xfrm>
              <a:off x="6832507" y="2562131"/>
              <a:ext cx="1833818" cy="1841057"/>
              <a:chOff x="4952999" y="2687598"/>
              <a:chExt cx="1371600" cy="137701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952999" y="2687598"/>
                <a:ext cx="1371600" cy="1371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000" dirty="0">
                  <a:solidFill>
                    <a:schemeClr val="bg1"/>
                  </a:solidFill>
                  <a:latin typeface="Arial Narrow" pitchFamily="34" charset="0"/>
                  <a:cs typeface="Helvetica" pitchFamily="34" charset="0"/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4953000" y="3407717"/>
                <a:ext cx="761999" cy="656896"/>
              </a:xfrm>
              <a:prstGeom prst="triangle">
                <a:avLst>
                  <a:gd name="adj" fmla="val 0"/>
                </a:avLst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832508" y="2562130"/>
              <a:ext cx="1833818" cy="18338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b="1" dirty="0" smtClean="0"/>
                <a:t>30 MINUTES</a:t>
              </a:r>
              <a:endParaRPr lang="en-US" sz="1400" b="1" dirty="0">
                <a:latin typeface="Garamond" panose="02020404030301010803" pitchFamily="18" charset="0"/>
              </a:endParaRPr>
            </a:p>
            <a:p>
              <a:pPr algn="ctr"/>
              <a:r>
                <a:rPr lang="en-US" sz="3600" dirty="0" smtClean="0">
                  <a:latin typeface="Garamond" panose="02020404030301010803" pitchFamily="18" charset="0"/>
                </a:rPr>
                <a:t>JOIN NOW</a:t>
              </a:r>
              <a:endParaRPr lang="en-US" sz="36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7245" y="2206752"/>
            <a:ext cx="2597605" cy="2162765"/>
            <a:chOff x="530588" y="2562129"/>
            <a:chExt cx="2001597" cy="1841058"/>
          </a:xfrm>
        </p:grpSpPr>
        <p:grpSp>
          <p:nvGrpSpPr>
            <p:cNvPr id="13" name="Group 12"/>
            <p:cNvGrpSpPr/>
            <p:nvPr/>
          </p:nvGrpSpPr>
          <p:grpSpPr>
            <a:xfrm>
              <a:off x="530588" y="2562129"/>
              <a:ext cx="1890329" cy="1841058"/>
              <a:chOff x="6063884" y="4293463"/>
              <a:chExt cx="1413867" cy="137701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063884" y="4293463"/>
                <a:ext cx="1413867" cy="1377016"/>
                <a:chOff x="4953000" y="2687597"/>
                <a:chExt cx="1413867" cy="1377016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4995267" y="2687597"/>
                  <a:ext cx="1371600" cy="13716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 Narrow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" name="Isosceles Triangle 17"/>
                <p:cNvSpPr/>
                <p:nvPr/>
              </p:nvSpPr>
              <p:spPr>
                <a:xfrm>
                  <a:off x="4953000" y="3407717"/>
                  <a:ext cx="761999" cy="656896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6063884" y="4293464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sz="1400" b="1" dirty="0" smtClean="0"/>
                  <a:t>7-10 DAYS OUT</a:t>
                </a:r>
                <a:endParaRPr lang="en-US" sz="1400" b="1" dirty="0">
                  <a:latin typeface="Garamond" panose="02020404030301010803" pitchFamily="18" charset="0"/>
                </a:endParaRPr>
              </a:p>
              <a:p>
                <a:pPr algn="ctr"/>
                <a:r>
                  <a:rPr lang="en-US" sz="3600" dirty="0" smtClean="0">
                    <a:latin typeface="Garamond" panose="02020404030301010803" pitchFamily="18" charset="0"/>
                  </a:rPr>
                  <a:t>INVITE</a:t>
                </a:r>
                <a:endParaRPr lang="en-US" sz="3600" dirty="0">
                  <a:latin typeface="Garamond" panose="02020404030301010803" pitchFamily="18" charset="0"/>
                </a:endParaRPr>
              </a:p>
              <a:p>
                <a:pPr algn="ctr"/>
                <a:endParaRPr lang="en-US" sz="1400" b="1" dirty="0"/>
              </a:p>
            </p:txBody>
          </p:sp>
        </p:grpSp>
        <p:sp>
          <p:nvSpPr>
            <p:cNvPr id="14" name="Isosceles Triangle 13"/>
            <p:cNvSpPr/>
            <p:nvPr/>
          </p:nvSpPr>
          <p:spPr>
            <a:xfrm rot="5400000">
              <a:off x="2178061" y="3407847"/>
              <a:ext cx="540467" cy="1677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82065" y="2206752"/>
            <a:ext cx="2720455" cy="2196437"/>
            <a:chOff x="2631224" y="2562132"/>
            <a:chExt cx="2001601" cy="1841059"/>
          </a:xfrm>
        </p:grpSpPr>
        <p:grpSp>
          <p:nvGrpSpPr>
            <p:cNvPr id="20" name="Group 19"/>
            <p:cNvGrpSpPr/>
            <p:nvPr/>
          </p:nvGrpSpPr>
          <p:grpSpPr>
            <a:xfrm>
              <a:off x="2631224" y="2562132"/>
              <a:ext cx="1833819" cy="1841059"/>
              <a:chOff x="6063884" y="4293463"/>
              <a:chExt cx="1371601" cy="137701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063884" y="4293463"/>
                <a:ext cx="1371599" cy="1377016"/>
                <a:chOff x="4953000" y="2687597"/>
                <a:chExt cx="1371599" cy="1377016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953000" y="2687597"/>
                  <a:ext cx="1371599" cy="13716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 Narrow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5" name="Isosceles Triangle 24"/>
                <p:cNvSpPr/>
                <p:nvPr/>
              </p:nvSpPr>
              <p:spPr>
                <a:xfrm>
                  <a:off x="4953000" y="3407717"/>
                  <a:ext cx="761999" cy="656896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6063885" y="4293464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sz="1400" b="1" dirty="0" smtClean="0"/>
                  <a:t>AUTOMATE</a:t>
                </a:r>
                <a:endParaRPr lang="en-US" sz="1400" b="1" dirty="0">
                  <a:latin typeface="Garamond" panose="02020404030301010803" pitchFamily="18" charset="0"/>
                </a:endParaRPr>
              </a:p>
              <a:p>
                <a:pPr algn="ctr"/>
                <a:r>
                  <a:rPr lang="en-US" sz="3600" dirty="0" smtClean="0">
                    <a:latin typeface="Garamond" panose="02020404030301010803" pitchFamily="18" charset="0"/>
                  </a:rPr>
                  <a:t>CONFIM</a:t>
                </a:r>
                <a:endParaRPr lang="en-US" sz="3600" dirty="0">
                  <a:latin typeface="Garamond" panose="02020404030301010803" pitchFamily="18" charset="0"/>
                </a:endParaRPr>
              </a:p>
              <a:p>
                <a:pPr algn="ctr"/>
                <a:endParaRPr lang="en-US" sz="1400" b="1" dirty="0"/>
              </a:p>
            </p:txBody>
          </p:sp>
        </p:grpSp>
        <p:sp>
          <p:nvSpPr>
            <p:cNvPr id="21" name="Isosceles Triangle 20"/>
            <p:cNvSpPr/>
            <p:nvPr/>
          </p:nvSpPr>
          <p:spPr>
            <a:xfrm rot="5400000">
              <a:off x="4278701" y="3407847"/>
              <a:ext cx="540467" cy="16778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62562" y="2202075"/>
            <a:ext cx="2876745" cy="2192475"/>
            <a:chOff x="4731867" y="2562131"/>
            <a:chExt cx="2001599" cy="1841057"/>
          </a:xfrm>
        </p:grpSpPr>
        <p:grpSp>
          <p:nvGrpSpPr>
            <p:cNvPr id="27" name="Group 26"/>
            <p:cNvGrpSpPr/>
            <p:nvPr/>
          </p:nvGrpSpPr>
          <p:grpSpPr>
            <a:xfrm>
              <a:off x="4731867" y="2562131"/>
              <a:ext cx="1833818" cy="1841057"/>
              <a:chOff x="6063884" y="4293464"/>
              <a:chExt cx="1371600" cy="137701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063884" y="4293464"/>
                <a:ext cx="1371600" cy="1377015"/>
                <a:chOff x="4953000" y="2687598"/>
                <a:chExt cx="1371600" cy="1377015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953000" y="2687598"/>
                  <a:ext cx="1371600" cy="1371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 Narrow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>
                  <a:off x="4953000" y="3407717"/>
                  <a:ext cx="761999" cy="656896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6063884" y="4293464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sz="1400" b="1" dirty="0" smtClean="0"/>
                  <a:t>1-2 DAYS OUT</a:t>
                </a:r>
                <a:endParaRPr lang="en-US" sz="1400" b="1" dirty="0">
                  <a:latin typeface="Garamond" panose="02020404030301010803" pitchFamily="18" charset="0"/>
                </a:endParaRPr>
              </a:p>
              <a:p>
                <a:pPr algn="ctr"/>
                <a:r>
                  <a:rPr lang="en-US" sz="3600" dirty="0" smtClean="0">
                    <a:latin typeface="Garamond" panose="02020404030301010803" pitchFamily="18" charset="0"/>
                  </a:rPr>
                  <a:t>REMIND</a:t>
                </a:r>
              </a:p>
              <a:p>
                <a:pPr algn="ctr"/>
                <a:endParaRPr lang="en-US" sz="1400" b="1" dirty="0"/>
              </a:p>
            </p:txBody>
          </p:sp>
        </p:grpSp>
        <p:sp>
          <p:nvSpPr>
            <p:cNvPr id="28" name="Isosceles Triangle 27"/>
            <p:cNvSpPr/>
            <p:nvPr/>
          </p:nvSpPr>
          <p:spPr>
            <a:xfrm rot="5400000">
              <a:off x="6379342" y="3407847"/>
              <a:ext cx="540467" cy="16778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47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79" y="4465885"/>
            <a:ext cx="4030185" cy="990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914400"/>
            <a:ext cx="2743200" cy="3043608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– Communicating Event Details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56"/>
          <p:cNvSpPr txBox="1">
            <a:spLocks/>
          </p:cNvSpPr>
          <p:nvPr/>
        </p:nvSpPr>
        <p:spPr>
          <a:xfrm>
            <a:off x="838199" y="987207"/>
            <a:ext cx="9626601" cy="6958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Below are the recommended communication pieces for sharing event details with your audience using Campaign Monitor.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92031" y="1541763"/>
            <a:ext cx="2581834" cy="4275040"/>
            <a:chOff x="422585" y="1850929"/>
            <a:chExt cx="3108960" cy="4125977"/>
          </a:xfrm>
        </p:grpSpPr>
        <p:sp>
          <p:nvSpPr>
            <p:cNvPr id="7" name="Rectangle 6"/>
            <p:cNvSpPr/>
            <p:nvPr/>
          </p:nvSpPr>
          <p:spPr>
            <a:xfrm>
              <a:off x="422585" y="2375970"/>
              <a:ext cx="3108960" cy="3600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182880" rIns="182880" bIns="182880" numCol="1" spcCol="2539" anchor="t" anchorCtr="0">
              <a:noAutofit/>
            </a:bodyPr>
            <a:lstStyle/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Automatic email sent when a users registered</a:t>
              </a: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Can select basic email through Events HQ or custom email created in CM</a:t>
              </a:r>
              <a:br>
                <a:rPr lang="en-US" sz="1400" dirty="0" smtClean="0">
                  <a:solidFill>
                    <a:schemeClr val="tx2"/>
                  </a:solidFill>
                </a:rPr>
              </a:br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For virtual events, includes your access details or dynamic link</a:t>
              </a:r>
              <a:br>
                <a:rPr lang="en-US" sz="1400" dirty="0" smtClean="0">
                  <a:solidFill>
                    <a:schemeClr val="tx2"/>
                  </a:solidFill>
                </a:rPr>
              </a:br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In CM, created through the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AUTOMATION tab</a:t>
              </a:r>
            </a:p>
            <a:p>
              <a:pPr defTabSz="1828434"/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endParaRPr lang="en-US" sz="14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2587" y="1850929"/>
              <a:ext cx="3108958" cy="53163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91440" rIns="182880" bIns="91440" numCol="1" spcCol="2539" anchor="ctr" anchorCtr="0">
              <a:noAutofit/>
            </a:bodyPr>
            <a:lstStyle/>
            <a:p>
              <a:pPr defTabSz="1333556">
                <a:spcBef>
                  <a:spcPct val="0"/>
                </a:spcBef>
                <a:defRPr/>
              </a:pPr>
              <a:r>
                <a:rPr lang="en-US" sz="1400" b="1" kern="0" cap="all" dirty="0" smtClean="0">
                  <a:solidFill>
                    <a:prstClr val="white"/>
                  </a:solidFill>
                  <a:latin typeface="+mj-lt"/>
                  <a:cs typeface="Roboto Light"/>
                </a:rPr>
                <a:t>CONFIRMATION</a:t>
              </a:r>
              <a:endParaRPr lang="en-US" sz="1400" b="1" kern="0" cap="all" dirty="0">
                <a:solidFill>
                  <a:prstClr val="white"/>
                </a:solidFill>
                <a:latin typeface="+mj-lt"/>
                <a:cs typeface="Roboto Ligh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rot="10800000">
              <a:off x="2861931" y="1851462"/>
              <a:ext cx="669614" cy="530571"/>
              <a:chOff x="349709" y="1816845"/>
              <a:chExt cx="504963" cy="400110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736804" y="1816845"/>
                <a:ext cx="117868" cy="400110"/>
              </a:xfrm>
              <a:prstGeom prst="triangle">
                <a:avLst>
                  <a:gd name="adj" fmla="val 0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49709" y="1816846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888489" y="1534492"/>
            <a:ext cx="2639347" cy="4282309"/>
            <a:chOff x="3254034" y="1850929"/>
            <a:chExt cx="3109421" cy="3554889"/>
          </a:xfrm>
        </p:grpSpPr>
        <p:sp>
          <p:nvSpPr>
            <p:cNvPr id="14" name="Rectangle 13"/>
            <p:cNvSpPr/>
            <p:nvPr/>
          </p:nvSpPr>
          <p:spPr>
            <a:xfrm>
              <a:off x="3254034" y="2382033"/>
              <a:ext cx="3108960" cy="3023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182880" rIns="182880" bIns="182880" numCol="1" spcCol="2539" anchor="t" anchorCtr="0">
              <a:noAutofit/>
            </a:bodyPr>
            <a:lstStyle/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Scheduled to go to registered users. </a:t>
              </a:r>
              <a: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Includes all the same info. From confirmation</a:t>
              </a:r>
              <a:b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</a:br>
              <a:endParaRPr lang="en-US" sz="1400" kern="0" dirty="0" smtClean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Sent to the registration list created through EventsHQ</a:t>
              </a:r>
              <a:b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</a:br>
              <a:endParaRPr lang="en-US" sz="14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In CM, created under </a:t>
              </a:r>
              <a:r>
                <a:rPr lang="en-US" sz="1400" b="1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CAMPAIGNS ta</a:t>
              </a:r>
              <a: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b using your preferred template</a:t>
              </a: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endParaRPr lang="en-US" sz="14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54495" y="1850929"/>
              <a:ext cx="3108960" cy="531637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91440" rIns="182880" bIns="91440" numCol="1" spcCol="2539" anchor="ctr" anchorCtr="0">
              <a:noAutofit/>
            </a:bodyPr>
            <a:lstStyle/>
            <a:p>
              <a:pPr defTabSz="1333556">
                <a:spcBef>
                  <a:spcPct val="0"/>
                </a:spcBef>
                <a:defRPr/>
              </a:pPr>
              <a:r>
                <a:rPr lang="en-US" sz="1400" b="1" kern="0" cap="all" dirty="0" smtClean="0">
                  <a:solidFill>
                    <a:prstClr val="white"/>
                  </a:solidFill>
                  <a:latin typeface="+mj-lt"/>
                  <a:cs typeface="Roboto Light"/>
                </a:rPr>
                <a:t>REMINDER</a:t>
              </a:r>
              <a:endParaRPr lang="en-US" sz="1400" b="1" kern="0" cap="all" dirty="0">
                <a:solidFill>
                  <a:prstClr val="white"/>
                </a:solidFill>
                <a:latin typeface="+mj-lt"/>
                <a:cs typeface="Roboto Light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rot="10800000">
              <a:off x="5693376" y="1851462"/>
              <a:ext cx="669617" cy="530571"/>
              <a:chOff x="350057" y="1816844"/>
              <a:chExt cx="504966" cy="40011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737155" y="1816844"/>
                <a:ext cx="117868" cy="400110"/>
              </a:xfrm>
              <a:prstGeom prst="triangle">
                <a:avLst>
                  <a:gd name="adj" fmla="val 0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0057" y="1816844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8697652" y="1541762"/>
            <a:ext cx="2656148" cy="4275040"/>
            <a:chOff x="6086407" y="1850929"/>
            <a:chExt cx="3108961" cy="3548825"/>
          </a:xfrm>
        </p:grpSpPr>
        <p:sp>
          <p:nvSpPr>
            <p:cNvPr id="21" name="Rectangle 20"/>
            <p:cNvSpPr/>
            <p:nvPr/>
          </p:nvSpPr>
          <p:spPr>
            <a:xfrm>
              <a:off x="6086408" y="2375969"/>
              <a:ext cx="3108960" cy="3023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182880" rIns="182880" bIns="182880" numCol="1" spcCol="2539" anchor="t" anchorCtr="0">
              <a:noAutofit/>
            </a:bodyPr>
            <a:lstStyle/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Scheduled to go to registered </a:t>
              </a:r>
              <a:r>
                <a:rPr lang="en-US" sz="1400" dirty="0" smtClean="0">
                  <a:solidFill>
                    <a:schemeClr val="tx2"/>
                  </a:solidFill>
                </a:rPr>
                <a:t>users the day of the event. </a:t>
              </a:r>
              <a: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Includes </a:t>
              </a:r>
              <a:r>
                <a:rPr lang="en-US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all the same info. From </a:t>
              </a:r>
              <a:r>
                <a:rPr lang="en-US" sz="1400" kern="0" dirty="0" smtClean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confirmation</a:t>
              </a:r>
              <a:r>
                <a:rPr lang="en-US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/>
              </a:r>
              <a:br>
                <a:rPr lang="en-US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</a:br>
              <a:endParaRPr lang="en-US" sz="14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Sent to the registration list created through EventsHQ</a:t>
              </a:r>
              <a:br>
                <a:rPr lang="en-US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</a:br>
              <a:endParaRPr lang="en-US" sz="14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In CM, created under </a:t>
              </a:r>
              <a:r>
                <a:rPr lang="en-US" sz="1400" b="1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CAMPAIGNS ta</a:t>
              </a:r>
              <a:r>
                <a:rPr lang="en-US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b using your preferred template</a:t>
              </a: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endParaRPr lang="en-US" sz="14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86407" y="1850929"/>
              <a:ext cx="3108960" cy="531637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91440" rIns="182880" bIns="91440" numCol="1" spcCol="2539" anchor="ctr" anchorCtr="0">
              <a:noAutofit/>
            </a:bodyPr>
            <a:lstStyle/>
            <a:p>
              <a:pPr defTabSz="1333556">
                <a:spcBef>
                  <a:spcPct val="0"/>
                </a:spcBef>
                <a:defRPr/>
              </a:pPr>
              <a:r>
                <a:rPr lang="en-US" sz="1400" b="1" kern="0" cap="all" dirty="0" smtClean="0">
                  <a:solidFill>
                    <a:prstClr val="white"/>
                  </a:solidFill>
                  <a:latin typeface="+mj-lt"/>
                  <a:cs typeface="Roboto Light"/>
                </a:rPr>
                <a:t>EVENT IS LIVE</a:t>
              </a:r>
              <a:endParaRPr lang="en-US" sz="1400" b="1" kern="0" cap="all" dirty="0">
                <a:solidFill>
                  <a:prstClr val="white"/>
                </a:solidFill>
                <a:latin typeface="+mj-lt"/>
                <a:cs typeface="Roboto Light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10800000">
              <a:off x="8525750" y="1851462"/>
              <a:ext cx="669617" cy="530571"/>
              <a:chOff x="349708" y="1816844"/>
              <a:chExt cx="504966" cy="40011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736806" y="1816844"/>
                <a:ext cx="117868" cy="400110"/>
              </a:xfrm>
              <a:prstGeom prst="triangle">
                <a:avLst>
                  <a:gd name="adj" fmla="val 0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49708" y="1816844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313659" y="1541762"/>
            <a:ext cx="2512668" cy="4275039"/>
            <a:chOff x="422585" y="1850929"/>
            <a:chExt cx="3108960" cy="3653104"/>
          </a:xfrm>
        </p:grpSpPr>
        <p:sp>
          <p:nvSpPr>
            <p:cNvPr id="27" name="Rectangle 26"/>
            <p:cNvSpPr/>
            <p:nvPr/>
          </p:nvSpPr>
          <p:spPr>
            <a:xfrm>
              <a:off x="422585" y="2375969"/>
              <a:ext cx="3108960" cy="3128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182880" rIns="182880" bIns="182880" numCol="1" spcCol="2539" anchor="t" anchorCtr="0">
              <a:noAutofit/>
            </a:bodyPr>
            <a:lstStyle/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Scheduled Initial email goes to your broad target audience, includes your basic event details</a:t>
              </a:r>
              <a:br>
                <a:rPr lang="en-US" sz="1400" dirty="0" smtClean="0">
                  <a:solidFill>
                    <a:schemeClr val="tx2"/>
                  </a:solidFill>
                </a:rPr>
              </a:br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Includes link to your Events HQ registration</a:t>
              </a:r>
            </a:p>
            <a:p>
              <a:pPr defTabSz="1828434"/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2"/>
                  </a:solidFill>
                </a:rPr>
                <a:t>In Campaign Monitor (CM), created under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CAMPAIGNS tab </a:t>
              </a:r>
              <a:r>
                <a:rPr lang="en-US" sz="1400" dirty="0" smtClean="0">
                  <a:solidFill>
                    <a:schemeClr val="tx2"/>
                  </a:solidFill>
                </a:rPr>
                <a:t>using your preferred template</a:t>
              </a:r>
              <a:endParaRPr lang="en-US" sz="1400" b="1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endParaRPr lang="en-US" sz="1400" dirty="0" smtClean="0">
                <a:solidFill>
                  <a:schemeClr val="tx2"/>
                </a:solidFill>
              </a:endParaRPr>
            </a:p>
            <a:p>
              <a:pPr defTabSz="1828434"/>
              <a:endParaRPr lang="en-US" sz="1400" dirty="0" smtClean="0">
                <a:solidFill>
                  <a:schemeClr val="tx2"/>
                </a:solidFill>
              </a:endParaRPr>
            </a:p>
            <a:p>
              <a:pPr defTabSz="1828434"/>
              <a:r>
                <a:rPr lang="en-US" sz="1400" dirty="0" smtClean="0">
                  <a:solidFill>
                    <a:schemeClr val="tx2"/>
                  </a:solidFill>
                </a:rPr>
                <a:t/>
              </a:r>
              <a:br>
                <a:rPr lang="en-US" sz="1400" dirty="0" smtClean="0">
                  <a:solidFill>
                    <a:schemeClr val="tx2"/>
                  </a:solidFill>
                </a:rPr>
              </a:br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endParaRPr lang="en-US" sz="1400" dirty="0" smtClean="0">
                <a:solidFill>
                  <a:schemeClr val="tx2"/>
                </a:solidFill>
              </a:endParaRPr>
            </a:p>
            <a:p>
              <a:pPr marL="285750" indent="-285750" defTabSz="1828434">
                <a:buFont typeface="Arial" panose="020B0604020202020204" pitchFamily="34" charset="0"/>
                <a:buChar char="•"/>
              </a:pPr>
              <a:endParaRPr lang="en-US" sz="14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2587" y="1850929"/>
              <a:ext cx="3108958" cy="531636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91440" rIns="182880" bIns="91440" numCol="1" spcCol="2539" anchor="ctr" anchorCtr="0">
              <a:noAutofit/>
            </a:bodyPr>
            <a:lstStyle/>
            <a:p>
              <a:pPr defTabSz="1333556">
                <a:spcBef>
                  <a:spcPct val="0"/>
                </a:spcBef>
                <a:defRPr/>
              </a:pPr>
              <a:r>
                <a:rPr lang="en-US" sz="1400" b="1" kern="0" cap="all" dirty="0" smtClean="0">
                  <a:solidFill>
                    <a:prstClr val="white"/>
                  </a:solidFill>
                  <a:latin typeface="+mj-lt"/>
                  <a:cs typeface="Roboto Light"/>
                </a:rPr>
                <a:t>invitation</a:t>
              </a:r>
              <a:endParaRPr lang="en-US" sz="1400" b="1" kern="0" cap="all" dirty="0">
                <a:solidFill>
                  <a:prstClr val="white"/>
                </a:solidFill>
                <a:latin typeface="+mj-lt"/>
                <a:cs typeface="Roboto Light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 rot="10800000">
              <a:off x="2861931" y="1851462"/>
              <a:ext cx="669614" cy="530571"/>
              <a:chOff x="349709" y="1816845"/>
              <a:chExt cx="504963" cy="400110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736804" y="1816845"/>
                <a:ext cx="117868" cy="400110"/>
              </a:xfrm>
              <a:prstGeom prst="triangle">
                <a:avLst>
                  <a:gd name="adj" fmla="val 0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49709" y="1816846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60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80131"/>
          </a:xfrm>
        </p:spPr>
        <p:txBody>
          <a:bodyPr/>
          <a:lstStyle/>
          <a:p>
            <a:r>
              <a:rPr lang="en-US" dirty="0"/>
              <a:t>Getting Started – Selecting your Confirmation Method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379" y="1634835"/>
            <a:ext cx="5157788" cy="870239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b="1" dirty="0"/>
              <a:t>Salesforce Automatic Confirmation Email (non-customizable)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380" y="2505075"/>
            <a:ext cx="5157787" cy="3603481"/>
          </a:xfr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Sends </a:t>
            </a:r>
            <a:r>
              <a:rPr lang="en-US" sz="2400" dirty="0"/>
              <a:t>an automatic confirmation from Salesforce.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Email </a:t>
            </a:r>
            <a:r>
              <a:rPr lang="en-US" sz="2400" dirty="0"/>
              <a:t>templates cannot be customized and come from a generic </a:t>
            </a:r>
            <a:r>
              <a:rPr lang="en-US" sz="2400" dirty="0" smtClean="0"/>
              <a:t>no-reply </a:t>
            </a:r>
            <a:r>
              <a:rPr lang="en-US" sz="2400" dirty="0"/>
              <a:t>address.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is the automatic default option that requires no configuration.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34835"/>
            <a:ext cx="5183188" cy="87024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en-US" sz="5000" b="1" dirty="0"/>
              <a:t>Campaign Monitor Registration List and Confirmation Email (customizable</a:t>
            </a:r>
            <a:r>
              <a:rPr lang="en-US" sz="5000" b="1" dirty="0" smtClean="0"/>
              <a:t>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Creates </a:t>
            </a:r>
            <a:r>
              <a:rPr lang="en-US" sz="2400" dirty="0" smtClean="0"/>
              <a:t>an additional  </a:t>
            </a:r>
            <a:r>
              <a:rPr lang="en-US" sz="2400" dirty="0"/>
              <a:t>Registration Email list in CM.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Allows customization of confirmation </a:t>
            </a:r>
            <a:r>
              <a:rPr lang="en-US" sz="2400" dirty="0"/>
              <a:t>email through Campaign </a:t>
            </a:r>
            <a:r>
              <a:rPr lang="en-US" sz="2400" dirty="0" smtClean="0"/>
              <a:t>Monitor templates </a:t>
            </a:r>
            <a:r>
              <a:rPr lang="en-US" sz="2400" dirty="0"/>
              <a:t>with event-specific details, branding and logos.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llows for easy follow up in CM with registered attendees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is created via Campaign Monitor </a:t>
            </a:r>
            <a:r>
              <a:rPr lang="en-US" sz="2400" dirty="0" smtClean="0"/>
              <a:t>Automations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7380" y="801545"/>
            <a:ext cx="1059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There are two paths for sending confirmation emails using Events HQ – </a:t>
            </a:r>
            <a:r>
              <a:rPr lang="en-US" b="1" dirty="0" smtClean="0">
                <a:solidFill>
                  <a:schemeClr val="accent1"/>
                </a:solidFill>
              </a:rPr>
              <a:t>Standard Events HQ </a:t>
            </a:r>
            <a:r>
              <a:rPr lang="en-US" dirty="0" smtClean="0">
                <a:solidFill>
                  <a:schemeClr val="accent1"/>
                </a:solidFill>
              </a:rPr>
              <a:t>emails or customizable </a:t>
            </a:r>
            <a:r>
              <a:rPr lang="en-US" b="1" dirty="0" smtClean="0">
                <a:solidFill>
                  <a:schemeClr val="accent1"/>
                </a:solidFill>
              </a:rPr>
              <a:t>Campaign Monitor automated </a:t>
            </a:r>
            <a:r>
              <a:rPr lang="en-US" dirty="0" smtClean="0">
                <a:solidFill>
                  <a:schemeClr val="accent1"/>
                </a:solidFill>
              </a:rPr>
              <a:t>emails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– Selecting your Confirmation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600200"/>
            <a:ext cx="6085114" cy="441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1600200"/>
            <a:ext cx="6096000" cy="441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599992" y="1619914"/>
            <a:ext cx="4369904" cy="40417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Salesforce Automation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  <a:p>
            <a:endParaRPr lang="en-US" sz="1800" dirty="0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6553200" y="1931641"/>
            <a:ext cx="4644888" cy="46778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08196" y="875763"/>
            <a:ext cx="947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Here are what the confirmation emails may look like based on your chosen path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5" y="2240476"/>
            <a:ext cx="5154058" cy="3776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49" y="2249522"/>
            <a:ext cx="5129323" cy="38628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17271" y="1690472"/>
            <a:ext cx="513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Campaign Monitor Confirmation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423" y="71869"/>
            <a:ext cx="7385499" cy="867930"/>
          </a:xfrm>
        </p:spPr>
        <p:txBody>
          <a:bodyPr/>
          <a:lstStyle/>
          <a:p>
            <a:r>
              <a:rPr lang="en-US" dirty="0" smtClean="0"/>
              <a:t>Enabling Salesforce Confirmation Email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0" r="34042"/>
          <a:stretch/>
        </p:blipFill>
        <p:spPr>
          <a:xfrm>
            <a:off x="4954419" y="1381125"/>
            <a:ext cx="7089285" cy="51102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424" y="1475509"/>
            <a:ext cx="3932237" cy="3811588"/>
          </a:xfrm>
        </p:spPr>
        <p:txBody>
          <a:bodyPr/>
          <a:lstStyle/>
          <a:p>
            <a:r>
              <a:rPr lang="en-US" sz="2400" dirty="0" smtClean="0"/>
              <a:t>Simple leave the </a:t>
            </a:r>
            <a:r>
              <a:rPr lang="en-US" sz="2400" b="1" dirty="0" smtClean="0"/>
              <a:t>Enable Campaign </a:t>
            </a:r>
            <a:r>
              <a:rPr lang="en-US" sz="2400" dirty="0" smtClean="0"/>
              <a:t>monitor check- box blank to automatically select the Salesforce Confirmation Email option.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Monitor Confirmation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 HQ – Confirmation Emails &amp; Campaign Monitor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599992" y="1619914"/>
            <a:ext cx="4369904" cy="40417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6553200" y="1931641"/>
            <a:ext cx="4644888" cy="46778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2" r="34237"/>
          <a:stretch/>
        </p:blipFill>
        <p:spPr>
          <a:xfrm>
            <a:off x="6096000" y="668680"/>
            <a:ext cx="5799704" cy="56401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7380" y="867141"/>
            <a:ext cx="36668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Enable in Events HQ by clicking the “Enable Campaign Monitor” checkbox</a:t>
            </a:r>
            <a:br>
              <a:rPr lang="en-US" sz="2000" dirty="0" smtClean="0">
                <a:solidFill>
                  <a:schemeClr val="accent1"/>
                </a:solidFill>
              </a:rPr>
            </a:br>
            <a:endParaRPr lang="en-US" sz="2000" dirty="0" smtClean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This allows Events HQ to create a </a:t>
            </a:r>
            <a:r>
              <a:rPr lang="en-US" sz="2000" b="1" dirty="0" smtClean="0">
                <a:solidFill>
                  <a:schemeClr val="accent1"/>
                </a:solidFill>
              </a:rPr>
              <a:t>Registered Attendee List </a:t>
            </a:r>
            <a:r>
              <a:rPr lang="en-US" sz="2000" dirty="0" smtClean="0">
                <a:solidFill>
                  <a:schemeClr val="accent1"/>
                </a:solidFill>
              </a:rPr>
              <a:t>directly in your Campaign Monitor </a:t>
            </a:r>
            <a:r>
              <a:rPr lang="en-US" sz="2000" b="1" dirty="0" smtClean="0">
                <a:solidFill>
                  <a:schemeClr val="accent1"/>
                </a:solidFill>
              </a:rPr>
              <a:t>Lists and Subscribers </a:t>
            </a:r>
            <a:r>
              <a:rPr lang="en-US" sz="2000" dirty="0" smtClean="0">
                <a:solidFill>
                  <a:schemeClr val="accent1"/>
                </a:solidFill>
              </a:rPr>
              <a:t>tab</a:t>
            </a:r>
            <a:br>
              <a:rPr lang="en-US" sz="2000" dirty="0" smtClean="0">
                <a:solidFill>
                  <a:schemeClr val="accent1"/>
                </a:solidFill>
              </a:rPr>
            </a:br>
            <a:endParaRPr lang="en-US" sz="2000" dirty="0" smtClean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This also auto generates </a:t>
            </a:r>
            <a:r>
              <a:rPr lang="en-US" sz="2000" b="1" dirty="0" smtClean="0">
                <a:solidFill>
                  <a:schemeClr val="accent1"/>
                </a:solidFill>
              </a:rPr>
              <a:t>“Add to Calendar” </a:t>
            </a:r>
            <a:r>
              <a:rPr lang="en-US" sz="2000" dirty="0" smtClean="0">
                <a:solidFill>
                  <a:schemeClr val="accent1"/>
                </a:solidFill>
              </a:rPr>
              <a:t>hyperlinks (user-specific)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Monitor Confirmation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EventsHQ – Virtual Event Registration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430215"/>
            <a:ext cx="6085114" cy="4818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5114" y="1430215"/>
            <a:ext cx="6096000" cy="48141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838200" y="1512278"/>
            <a:ext cx="4369904" cy="44611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Events HQ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After enabling, hit “Next” and then refresh the page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The name of your new Registered Attendees email list that was created in your Campaign Monitor account will appear in Events HQ for your reference</a:t>
            </a:r>
            <a:endParaRPr lang="en-US" sz="1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cap="all" dirty="0" smtClean="0">
              <a:solidFill>
                <a:schemeClr val="tx2"/>
              </a:solidFill>
            </a:endParaRPr>
          </a:p>
          <a:p>
            <a:endParaRPr lang="en-US" sz="1800" dirty="0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6453554" y="1566516"/>
            <a:ext cx="4644888" cy="46778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</a:rPr>
              <a:t>Campaign Monitor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View your CM Registered Attendees list under “Lists and subscribers” in your CM account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749637" y="853396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Enabling Campaign Monitor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38715"/>
          <a:stretch/>
        </p:blipFill>
        <p:spPr>
          <a:xfrm>
            <a:off x="636970" y="2973740"/>
            <a:ext cx="4938274" cy="31969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2031" y="3837305"/>
            <a:ext cx="4466492" cy="43327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-3990" t="-3389" r="47749" b="64512"/>
          <a:stretch/>
        </p:blipFill>
        <p:spPr>
          <a:xfrm>
            <a:off x="5816585" y="2561407"/>
            <a:ext cx="6138396" cy="17091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" t="54356" r="56978"/>
          <a:stretch/>
        </p:blipFill>
        <p:spPr>
          <a:xfrm>
            <a:off x="6223835" y="4067835"/>
            <a:ext cx="5742032" cy="239620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42668" y="5577869"/>
            <a:ext cx="4466492" cy="43327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30580" y="2752436"/>
            <a:ext cx="1543456" cy="77585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02442" y="4078576"/>
            <a:ext cx="1373275" cy="1561313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2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arton 2016 16:9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Theme_4x3</Template>
  <TotalTime>6377</TotalTime>
  <Words>1709</Words>
  <Application>Microsoft Office PowerPoint</Application>
  <PresentationFormat>Widescreen</PresentationFormat>
  <Paragraphs>226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Calibri</vt:lpstr>
      <vt:lpstr>Garamond</vt:lpstr>
      <vt:lpstr>Helvetica</vt:lpstr>
      <vt:lpstr>Open Sans</vt:lpstr>
      <vt:lpstr>Roboto Light</vt:lpstr>
      <vt:lpstr>Times New Roman</vt:lpstr>
      <vt:lpstr>Wingdings</vt:lpstr>
      <vt:lpstr>Wharton 2016 16:9</vt:lpstr>
      <vt:lpstr>EventsHQ</vt:lpstr>
      <vt:lpstr>Part 1: Event Communication - What the User Receives</vt:lpstr>
      <vt:lpstr>Getting Started – Marketing your event</vt:lpstr>
      <vt:lpstr>Getting Started – Communicating Event Details</vt:lpstr>
      <vt:lpstr>Getting Started – Selecting your Confirmation Method</vt:lpstr>
      <vt:lpstr>Getting Started – Selecting your Confirmation Method</vt:lpstr>
      <vt:lpstr>Enabling Salesforce Confirmation Email</vt:lpstr>
      <vt:lpstr>Campaign Monitor Confirmation</vt:lpstr>
      <vt:lpstr>Campaign Monitor Confirmation</vt:lpstr>
      <vt:lpstr>Part 2: Communicating with Attendees with Campaign Monitor</vt:lpstr>
      <vt:lpstr>Event Communication Emails</vt:lpstr>
      <vt:lpstr>Event Communication Emails</vt:lpstr>
      <vt:lpstr>Event Communication Emails</vt:lpstr>
      <vt:lpstr>Event Communication Emails</vt:lpstr>
      <vt:lpstr>Event Communication Emails</vt:lpstr>
      <vt:lpstr>Event Communication Emails</vt:lpstr>
      <vt:lpstr>Event Communication Emails</vt:lpstr>
      <vt:lpstr>Event Communication Emails</vt:lpstr>
      <vt:lpstr>Event Communication Emails</vt:lpstr>
      <vt:lpstr>Event Communication Emails</vt:lpstr>
      <vt:lpstr>Event Communication Emails</vt:lpstr>
      <vt:lpstr>Event Communication Emails</vt:lpstr>
      <vt:lpstr>Event Communication Emails</vt:lpstr>
      <vt:lpstr>Event Communication Emails</vt:lpstr>
      <vt:lpstr>Event Communication Emails</vt:lpstr>
      <vt:lpstr>Part 3: Virtual Access/Join the Event Code</vt:lpstr>
      <vt:lpstr>Virtual Registration – Attendee Virtual Access</vt:lpstr>
      <vt:lpstr>PowerPoint Presentation</vt:lpstr>
      <vt:lpstr>Previewing Confirmation/Reminder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Byers</dc:creator>
  <cp:lastModifiedBy>Snyder, Traci</cp:lastModifiedBy>
  <cp:revision>108</cp:revision>
  <dcterms:created xsi:type="dcterms:W3CDTF">2016-03-10T13:41:29Z</dcterms:created>
  <dcterms:modified xsi:type="dcterms:W3CDTF">2021-02-01T14:30:07Z</dcterms:modified>
</cp:coreProperties>
</file>