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Garamond"/>
      <p:regular r:id="rId28"/>
      <p:bold r:id="rId29"/>
      <p:italic r:id="rId30"/>
      <p:boldItalic r:id="rId31"/>
    </p:embeddedFont>
    <p:embeddedFont>
      <p:font typeface="Arial Narr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Garamond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aramon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aramond-boldItalic.fntdata"/><Relationship Id="rId30" Type="http://schemas.openxmlformats.org/officeDocument/2006/relationships/font" Target="fonts/Garamond-italic.fntdata"/><Relationship Id="rId11" Type="http://schemas.openxmlformats.org/officeDocument/2006/relationships/slide" Target="slides/slide7.xml"/><Relationship Id="rId33" Type="http://schemas.openxmlformats.org/officeDocument/2006/relationships/font" Target="fonts/ArialNarrow-bold.fntdata"/><Relationship Id="rId10" Type="http://schemas.openxmlformats.org/officeDocument/2006/relationships/slide" Target="slides/slide6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9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8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6efd10f3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b6efd10f3a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6efd10f3a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b6efd10f3a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efd10f3a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b6efd10f3a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6efd10f3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b6efd10f3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575672" y="38960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575672" y="4550000"/>
            <a:ext cx="9144000" cy="544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flipH="1" rot="-5400000">
            <a:off x="5669239" y="334235"/>
            <a:ext cx="3262179" cy="9783338"/>
          </a:xfrm>
          <a:custGeom>
            <a:rect b="b" l="l" r="r" t="t"/>
            <a:pathLst>
              <a:path extrusionOk="0" h="7337504" w="2446634">
                <a:moveTo>
                  <a:pt x="2446634" y="7304054"/>
                </a:moveTo>
                <a:cubicBezTo>
                  <a:pt x="2446633" y="4869369"/>
                  <a:pt x="2446632" y="2434685"/>
                  <a:pt x="2446631" y="0"/>
                </a:cubicBezTo>
                <a:lnTo>
                  <a:pt x="2142302" y="903249"/>
                </a:lnTo>
                <a:lnTo>
                  <a:pt x="0" y="7337504"/>
                </a:lnTo>
                <a:lnTo>
                  <a:pt x="2446634" y="7304054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>
            <p:ph idx="2" type="body"/>
          </p:nvPr>
        </p:nvSpPr>
        <p:spPr>
          <a:xfrm>
            <a:off x="575672" y="5337129"/>
            <a:ext cx="9144000" cy="509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/>
          <p:nvPr/>
        </p:nvSpPr>
        <p:spPr>
          <a:xfrm flipH="1" rot="10800000">
            <a:off x="10409503" y="-1"/>
            <a:ext cx="1782495" cy="5337130"/>
          </a:xfrm>
          <a:custGeom>
            <a:rect b="b" l="l" r="r" t="t"/>
            <a:pathLst>
              <a:path extrusionOk="0" h="4709905" w="1573014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312" y="554100"/>
            <a:ext cx="2641600" cy="64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">
  <p:cSld name="No 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838200" y="3651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ith Text">
  <p:cSld name="Full Image with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t" bIns="274300" lIns="274300" spcFirstLastPara="1" rIns="274300" wrap="square" tIns="2743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er Only">
  <p:cSld name="Footer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831850" y="4026944"/>
            <a:ext cx="105156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2000"/>
              <a:buNone/>
              <a:defRPr sz="2000">
                <a:solidFill>
                  <a:srgbClr val="8C8C91"/>
                </a:solidFill>
              </a:defRPr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800"/>
              <a:buNone/>
              <a:defRPr sz="1800">
                <a:solidFill>
                  <a:srgbClr val="8C8C91"/>
                </a:solidFill>
              </a:defRPr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9pPr>
          </a:lstStyle>
          <a:p/>
        </p:txBody>
      </p:sp>
      <p:sp>
        <p:nvSpPr>
          <p:cNvPr id="27" name="Google Shape;27;p3"/>
          <p:cNvSpPr/>
          <p:nvPr/>
        </p:nvSpPr>
        <p:spPr>
          <a:xfrm flipH="1" rot="10800000">
            <a:off x="9377707" y="0"/>
            <a:ext cx="2814298" cy="6858000"/>
          </a:xfrm>
          <a:custGeom>
            <a:rect b="b" l="l" r="r" t="t"/>
            <a:pathLst>
              <a:path extrusionOk="0" h="6858000" w="2814298">
                <a:moveTo>
                  <a:pt x="0" y="6858000"/>
                </a:moveTo>
                <a:lnTo>
                  <a:pt x="2814298" y="6858000"/>
                </a:lnTo>
                <a:lnTo>
                  <a:pt x="2814298" y="0"/>
                </a:lnTo>
                <a:lnTo>
                  <a:pt x="2290436" y="0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 flipH="1" rot="-5400000">
            <a:off x="7922680" y="2588676"/>
            <a:ext cx="2137767" cy="6400882"/>
          </a:xfrm>
          <a:custGeom>
            <a:rect b="b" l="l" r="r" t="t"/>
            <a:pathLst>
              <a:path extrusionOk="0" h="4709905" w="1573014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er and Background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6"/>
          <p:cNvSpPr/>
          <p:nvPr/>
        </p:nvSpPr>
        <p:spPr>
          <a:xfrm flipH="1">
            <a:off x="0" y="2122400"/>
            <a:ext cx="1463201" cy="4381103"/>
          </a:xfrm>
          <a:custGeom>
            <a:rect b="b" l="l" r="r" t="t"/>
            <a:pathLst>
              <a:path extrusionOk="0" h="4381103" w="1463201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 flipH="1" rot="-5400000">
            <a:off x="3910865" y="-1777629"/>
            <a:ext cx="4370271" cy="12191998"/>
          </a:xfrm>
          <a:custGeom>
            <a:rect b="b" l="l" r="r" t="t"/>
            <a:pathLst>
              <a:path extrusionOk="0" h="9144003" w="3277705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b="0" sz="14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b="0" sz="14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Only: Blue" showMasterSp="0">
  <p:cSld name="Background Only: Blue">
    <p:bg>
      <p:bgPr>
        <a:solidFill>
          <a:schemeClr val="accen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 flipH="1" rot="5400000">
            <a:off x="3766429" y="-3766429"/>
            <a:ext cx="4659141" cy="12191999"/>
          </a:xfrm>
          <a:custGeom>
            <a:rect b="b" l="l" r="r" t="t"/>
            <a:pathLst>
              <a:path extrusionOk="0" h="12191999" w="4659141">
                <a:moveTo>
                  <a:pt x="0" y="12191999"/>
                </a:moveTo>
                <a:lnTo>
                  <a:pt x="4659141" y="12191999"/>
                </a:lnTo>
                <a:lnTo>
                  <a:pt x="4659141" y="0"/>
                </a:lnTo>
                <a:lnTo>
                  <a:pt x="4071885" y="0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 flipH="1" rot="10800000">
            <a:off x="10618986" y="0"/>
            <a:ext cx="1573014" cy="4709905"/>
          </a:xfrm>
          <a:custGeom>
            <a:rect b="b" l="l" r="r" t="t"/>
            <a:pathLst>
              <a:path extrusionOk="0" h="4709905" w="1573014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: Emphasis">
  <p:cSld name="Content: Emphasis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/>
          <p:nvPr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rgbClr val="003D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2C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0" y="6503504"/>
            <a:ext cx="1600200" cy="384735"/>
          </a:xfrm>
          <a:custGeom>
            <a:rect b="b" l="l" r="r" t="t"/>
            <a:pathLst>
              <a:path extrusionOk="0" h="384735" w="1600200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2" y="6595711"/>
            <a:ext cx="914444" cy="17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1189470"/>
            <a:ext cx="3932237" cy="8679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/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2C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503504"/>
            <a:ext cx="1600200" cy="384735"/>
          </a:xfrm>
          <a:custGeom>
            <a:rect b="b" l="l" r="r" t="t"/>
            <a:pathLst>
              <a:path extrusionOk="0" h="384735" w="1600200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2" y="6595711"/>
            <a:ext cx="914444" cy="17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509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vents.wharton.upenn.edu/events-hq/%5bEventId,fallback=%5d/join/?ticket-id=%5bRegistrationID,fallback" TargetMode="External"/><Relationship Id="rId4" Type="http://schemas.openxmlformats.org/officeDocument/2006/relationships/hyperlink" Target="https://events.wharton.upenn.edu/events-hq/%5bEventId,fallback=%5d/join/?ticket-id=%5bRegistrationID,fallback" TargetMode="External"/><Relationship Id="rId5" Type="http://schemas.openxmlformats.org/officeDocument/2006/relationships/hyperlink" Target="https://events.wharton.upenn.edu/events-hq/%5bEventId,fallback=%5d/join/?ticket-id=%5bRegistrationID,fallbac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575672" y="38960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EventsHQ</a:t>
            </a:r>
            <a:endParaRPr/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575672" y="4550000"/>
            <a:ext cx="9144000" cy="544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Virtual Event Registration</a:t>
            </a:r>
            <a:endParaRPr/>
          </a:p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575672" y="5337129"/>
            <a:ext cx="9144000" cy="47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</a:pPr>
            <a:r>
              <a:rPr lang="en-US"/>
              <a:t>Marketing Communications Office \ updated November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838200" y="365125"/>
            <a:ext cx="10515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Events HQ – Virtual Events w/Custom Confirmation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838200" y="1310108"/>
            <a:ext cx="6010717" cy="4952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The connection details to view your virtual event should be entered in the Virtual Event Details section of EventsHQ</a:t>
            </a:r>
            <a:endParaRPr/>
          </a:p>
          <a:p>
            <a:pPr indent="-2540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t/>
            </a:r>
            <a:endParaRPr b="1" sz="1400"/>
          </a:p>
          <a:p>
            <a:pPr indent="-3429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b="1" lang="en-US" sz="1400"/>
              <a:t>Add the virtual event link up to (2) days prior to your event </a:t>
            </a:r>
            <a:br>
              <a:rPr lang="en-US" sz="1400"/>
            </a:br>
            <a:r>
              <a:rPr lang="en-US" sz="1400"/>
              <a:t>- Great if you have not determined your platform when the invite goes out, or last minute changes from Zoom Meetings to Zoom Webinar.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/>
          </a:p>
          <a:p>
            <a:pPr indent="-3429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lang="en-US" sz="1400"/>
              <a:t>Virtual Event Details displayed only to registered users staring 48 hours prior to event date 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b="1" sz="1400"/>
          </a:p>
          <a:p>
            <a:pPr indent="-3429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lang="en-US" sz="1400"/>
              <a:t>By clicking the </a:t>
            </a:r>
            <a:r>
              <a:rPr b="1" lang="en-US" sz="1400"/>
              <a:t>Confirmation &amp; Event Access </a:t>
            </a:r>
            <a:r>
              <a:rPr lang="en-US" sz="1400"/>
              <a:t>link to join the event, registered users are automatically marked at </a:t>
            </a:r>
            <a:r>
              <a:rPr lang="en-US" sz="1400"/>
              <a:t>Attended</a:t>
            </a:r>
            <a:r>
              <a:rPr lang="en-US" sz="1400"/>
              <a:t> in your registration list. </a:t>
            </a:r>
            <a:endParaRPr/>
          </a:p>
          <a:p>
            <a:pPr indent="0" lvl="1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r>
              <a:t/>
            </a:r>
            <a:endParaRPr sz="1300"/>
          </a:p>
        </p:txBody>
      </p:sp>
      <p:sp>
        <p:nvSpPr>
          <p:cNvPr id="166" name="Google Shape;166;p23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 b="-3289" l="-1927" r="78166" t="-889"/>
          <a:stretch/>
        </p:blipFill>
        <p:spPr>
          <a:xfrm>
            <a:off x="7118000" y="845425"/>
            <a:ext cx="4270873" cy="5112725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p23"/>
          <p:cNvSpPr/>
          <p:nvPr/>
        </p:nvSpPr>
        <p:spPr>
          <a:xfrm>
            <a:off x="7486277" y="4755160"/>
            <a:ext cx="3802884" cy="1073074"/>
          </a:xfrm>
          <a:prstGeom prst="rect">
            <a:avLst/>
          </a:prstGeom>
          <a:noFill/>
          <a:ln cap="flat" cmpd="sng" w="38100">
            <a:solidFill>
              <a:srgbClr val="C509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794302" y="848450"/>
            <a:ext cx="527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Step 1: Add </a:t>
            </a:r>
            <a:r>
              <a:rPr lang="en-US" sz="2400">
                <a:solidFill>
                  <a:schemeClr val="accent4"/>
                </a:solidFill>
              </a:rPr>
              <a:t>Zoom Link</a:t>
            </a: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to Events HQ</a:t>
            </a:r>
            <a:endParaRPr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838200" y="365125"/>
            <a:ext cx="10515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Events HQ – Virtual Events w/Custom Confirmation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0" y="1430215"/>
            <a:ext cx="6085114" cy="481818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6096000" y="1430215"/>
            <a:ext cx="6096000" cy="4814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838200" y="1512278"/>
            <a:ext cx="4369904" cy="4461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EventsHQ 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Creates a registration list in CM for your event</a:t>
            </a:r>
            <a:endParaRPr sz="1600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3563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35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6553200" y="1931641"/>
            <a:ext cx="4644888" cy="4677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Campaign Monitor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your CM Registration List</a:t>
            </a:r>
            <a:endParaRPr sz="1800">
              <a:solidFill>
                <a:srgbClr val="0035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749622" y="853400"/>
            <a:ext cx="833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Step 2: Enable Campaign Monitor in Events HQ</a:t>
            </a:r>
            <a:endParaRPr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0" l="0" r="38715" t="0"/>
          <a:stretch/>
        </p:blipFill>
        <p:spPr>
          <a:xfrm>
            <a:off x="636969" y="2947774"/>
            <a:ext cx="4978385" cy="32228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/>
          <p:nvPr/>
        </p:nvSpPr>
        <p:spPr>
          <a:xfrm>
            <a:off x="422031" y="3837305"/>
            <a:ext cx="4466492" cy="433275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4">
            <a:alphaModFix/>
          </a:blip>
          <a:srcRect b="64511" l="-3990" r="47748" t="-3388"/>
          <a:stretch/>
        </p:blipFill>
        <p:spPr>
          <a:xfrm>
            <a:off x="6173677" y="2897216"/>
            <a:ext cx="4932358" cy="137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4">
            <a:alphaModFix/>
          </a:blip>
          <a:srcRect b="0" l="1" r="56978" t="54355"/>
          <a:stretch/>
        </p:blipFill>
        <p:spPr>
          <a:xfrm>
            <a:off x="6910293" y="4067835"/>
            <a:ext cx="4920452" cy="210283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/>
          <p:nvPr/>
        </p:nvSpPr>
        <p:spPr>
          <a:xfrm>
            <a:off x="6697334" y="5341929"/>
            <a:ext cx="4466492" cy="433275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838200" y="365125"/>
            <a:ext cx="10515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Events HQ – Virtual Events w/Custom Confirmation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 sz="2000"/>
              <a:t>To link your Events HQ event, Campaign Monitor Registration and Virtual Access Details, use this virtual confirmation link on any button/hyperlink where you ask registered attendees to </a:t>
            </a:r>
            <a:r>
              <a:rPr b="1" lang="en-US" sz="2000">
                <a:solidFill>
                  <a:schemeClr val="accent2"/>
                </a:solidFill>
              </a:rPr>
              <a:t>View their Confirmation or Join the Event. </a:t>
            </a:r>
            <a:r>
              <a:rPr lang="en-US" sz="2000"/>
              <a:t>This is a universal dynamic link for all users.  </a:t>
            </a:r>
            <a:r>
              <a:rPr b="1" lang="en-US" sz="2000">
                <a:solidFill>
                  <a:schemeClr val="accent2"/>
                </a:solidFill>
              </a:rPr>
              <a:t> </a:t>
            </a:r>
            <a:br>
              <a:rPr lang="en-US"/>
            </a:br>
            <a:endParaRPr sz="1400"/>
          </a:p>
        </p:txBody>
      </p:sp>
      <p:sp>
        <p:nvSpPr>
          <p:cNvPr id="194" name="Google Shape;194;p25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460887" y="2633219"/>
            <a:ext cx="4701579" cy="406265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BUT WHY?</a:t>
            </a:r>
            <a:endParaRPr b="1" sz="2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Simplify your event setup – code never changes! Just update your email templates for each Event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Keep your event link private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Ensure easy access to event link to reg. attendees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Send invite before platform established/change link if needed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Track users from invite through attendance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5257800" y="3049500"/>
            <a:ext cx="6096000" cy="685059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</a:t>
            </a:r>
            <a:r>
              <a:rPr b="1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events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.wharton.upenn.edu/events-hq/[EventId,fallback=]/join/?ticket-id=[RegistrationID,fallback</a:t>
            </a:r>
            <a:r>
              <a:rPr lang="en-US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=]</a:t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6820149" y="2633175"/>
            <a:ext cx="45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VIRTUAL </a:t>
            </a:r>
            <a:r>
              <a:rPr b="1" lang="en-US" sz="2000">
                <a:solidFill>
                  <a:schemeClr val="dk2"/>
                </a:solidFill>
              </a:rPr>
              <a:t>CONFIRMATION</a:t>
            </a:r>
            <a:r>
              <a:rPr b="1" lang="en-US" sz="2000">
                <a:solidFill>
                  <a:schemeClr val="dk2"/>
                </a:solidFill>
              </a:rPr>
              <a:t> LINK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25"/>
          <p:cNvCxnSpPr/>
          <p:nvPr/>
        </p:nvCxnSpPr>
        <p:spPr>
          <a:xfrm flipH="1">
            <a:off x="6257000" y="3694205"/>
            <a:ext cx="111795" cy="760564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0" name="Google Shape;200;p25"/>
          <p:cNvCxnSpPr/>
          <p:nvPr/>
        </p:nvCxnSpPr>
        <p:spPr>
          <a:xfrm>
            <a:off x="9792779" y="3669711"/>
            <a:ext cx="387049" cy="1104985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1" name="Google Shape;201;p25"/>
          <p:cNvCxnSpPr/>
          <p:nvPr/>
        </p:nvCxnSpPr>
        <p:spPr>
          <a:xfrm>
            <a:off x="7648260" y="3629248"/>
            <a:ext cx="48445" cy="1910678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2" name="Google Shape;202;p25"/>
          <p:cNvSpPr txBox="1"/>
          <p:nvPr/>
        </p:nvSpPr>
        <p:spPr>
          <a:xfrm>
            <a:off x="5256263" y="4482308"/>
            <a:ext cx="1975221" cy="584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 ID connects</a:t>
            </a:r>
            <a:b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EventsHQ page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6357696" y="5683331"/>
            <a:ext cx="2900153" cy="584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JOIN shares the private link &amp;</a:t>
            </a:r>
            <a:b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marks the user as attendee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9456065" y="4816655"/>
            <a:ext cx="2432077" cy="584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Registration ID confirms </a:t>
            </a:r>
            <a:b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users registration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838200" y="867150"/>
            <a:ext cx="1104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Step 3: </a:t>
            </a:r>
            <a:r>
              <a:rPr lang="en-US" sz="2400">
                <a:solidFill>
                  <a:schemeClr val="accent4"/>
                </a:solidFill>
              </a:rPr>
              <a:t>Add the Virtual Confirmation Link to your custom emails</a:t>
            </a:r>
            <a:endParaRPr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838200" y="365125"/>
            <a:ext cx="10515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Events HQ – Virtual Events w/Custom Confirmation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212" name="Google Shape;212;p26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838199" y="987207"/>
            <a:ext cx="7497417" cy="695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ABFD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4ABFD"/>
                </a:solidFill>
              </a:rPr>
              <a:t>VIRTUAL</a:t>
            </a:r>
            <a:r>
              <a:rPr lang="en-US" sz="2000">
                <a:solidFill>
                  <a:srgbClr val="04ABFD"/>
                </a:solidFill>
              </a:rPr>
              <a:t> CONFIRMATION LINK</a:t>
            </a:r>
            <a:r>
              <a:rPr lang="en-US" sz="2000">
                <a:solidFill>
                  <a:srgbClr val="04ABFD"/>
                </a:solidFill>
                <a:latin typeface="Arial"/>
                <a:ea typeface="Arial"/>
                <a:cs typeface="Arial"/>
                <a:sym typeface="Arial"/>
              </a:rPr>
              <a:t> – WHERE, WHY, HOW?</a:t>
            </a:r>
            <a:endParaRPr sz="2000">
              <a:solidFill>
                <a:srgbClr val="04ABF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14" name="Google Shape;214;p26"/>
          <p:cNvGrpSpPr/>
          <p:nvPr/>
        </p:nvGrpSpPr>
        <p:grpSpPr>
          <a:xfrm>
            <a:off x="1108536" y="1850930"/>
            <a:ext cx="3108960" cy="4125977"/>
            <a:chOff x="422585" y="1850929"/>
            <a:chExt cx="3108960" cy="4125977"/>
          </a:xfrm>
        </p:grpSpPr>
        <p:sp>
          <p:nvSpPr>
            <p:cNvPr id="215" name="Google Shape;215;p26"/>
            <p:cNvSpPr/>
            <p:nvPr/>
          </p:nvSpPr>
          <p:spPr>
            <a:xfrm>
              <a:off x="422585" y="2375970"/>
              <a:ext cx="3108960" cy="3600936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182875" lIns="182875" spcFirstLastPara="1" rIns="182875" wrap="square" tIns="182875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Enable Campaign Monitor during your EventsHQ setup – creates Registration List.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Create a confirmation journey to send to the Registration List. </a:t>
              </a:r>
              <a:b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Add a button in your confirmation email and enter the </a:t>
              </a:r>
              <a:r>
                <a:rPr b="1" lang="en-US">
                  <a:solidFill>
                    <a:schemeClr val="dk2"/>
                  </a:solidFill>
                </a:rPr>
                <a:t>virtual confirmation </a:t>
              </a:r>
              <a:r>
                <a:rPr lang="en-US">
                  <a:solidFill>
                    <a:schemeClr val="dk2"/>
                  </a:solidFill>
                </a:rPr>
                <a:t>link</a:t>
              </a: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as the hyperlink</a:t>
              </a:r>
              <a:endParaRPr/>
            </a:p>
            <a:p>
              <a:pPr indent="-1968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When registered user clicks, brings them to Event Confirmation page</a:t>
              </a:r>
              <a:endParaRPr/>
            </a:p>
            <a:p>
              <a:pPr indent="-1968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422587" y="1850929"/>
              <a:ext cx="3108958" cy="5316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CONFIRMATION</a:t>
              </a:r>
              <a:endParaRPr b="1" sz="1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" name="Google Shape;217;p26"/>
            <p:cNvGrpSpPr/>
            <p:nvPr/>
          </p:nvGrpSpPr>
          <p:grpSpPr>
            <a:xfrm rot="10800000">
              <a:off x="2861931" y="1851462"/>
              <a:ext cx="669614" cy="530571"/>
              <a:chOff x="349709" y="1816845"/>
              <a:chExt cx="504963" cy="400110"/>
            </a:xfrm>
          </p:grpSpPr>
          <p:sp>
            <p:nvSpPr>
              <p:cNvPr id="218" name="Google Shape;218;p26"/>
              <p:cNvSpPr/>
              <p:nvPr/>
            </p:nvSpPr>
            <p:spPr>
              <a:xfrm>
                <a:off x="736804" y="1816845"/>
                <a:ext cx="117868" cy="400110"/>
              </a:xfrm>
              <a:prstGeom prst="triangle">
                <a:avLst>
                  <a:gd fmla="val 0" name="adj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6"/>
              <p:cNvSpPr/>
              <p:nvPr/>
            </p:nvSpPr>
            <p:spPr>
              <a:xfrm>
                <a:off x="349709" y="1816846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" name="Google Shape;220;p26"/>
          <p:cNvGrpSpPr/>
          <p:nvPr/>
        </p:nvGrpSpPr>
        <p:grpSpPr>
          <a:xfrm>
            <a:off x="4552766" y="1850930"/>
            <a:ext cx="3108960" cy="4151285"/>
            <a:chOff x="3254495" y="1850929"/>
            <a:chExt cx="3108960" cy="3548825"/>
          </a:xfrm>
        </p:grpSpPr>
        <p:sp>
          <p:nvSpPr>
            <p:cNvPr id="221" name="Google Shape;221;p26"/>
            <p:cNvSpPr/>
            <p:nvPr/>
          </p:nvSpPr>
          <p:spPr>
            <a:xfrm>
              <a:off x="3254495" y="2375969"/>
              <a:ext cx="3108960" cy="302378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182875" lIns="182875" spcFirstLastPara="1" rIns="182875" wrap="square" tIns="182875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Same code from confirmation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Schedule a Reminder email in Campaign Monitor</a:t>
              </a:r>
              <a:b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Sent to the registration list created through EventsHQ</a:t>
              </a:r>
              <a:b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When registered user clicks, brings them to Event Confirmation Page</a:t>
              </a:r>
              <a:endParaRPr/>
            </a:p>
            <a:p>
              <a:pPr indent="-1968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3254495" y="1850929"/>
              <a:ext cx="3108960" cy="5316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REMINDER</a:t>
              </a:r>
              <a:endParaRPr b="1" sz="1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" name="Google Shape;223;p26"/>
            <p:cNvGrpSpPr/>
            <p:nvPr/>
          </p:nvGrpSpPr>
          <p:grpSpPr>
            <a:xfrm rot="10800000">
              <a:off x="5693376" y="1851462"/>
              <a:ext cx="669617" cy="530571"/>
              <a:chOff x="350057" y="1816844"/>
              <a:chExt cx="504966" cy="400110"/>
            </a:xfrm>
          </p:grpSpPr>
          <p:sp>
            <p:nvSpPr>
              <p:cNvPr id="224" name="Google Shape;224;p26"/>
              <p:cNvSpPr/>
              <p:nvPr/>
            </p:nvSpPr>
            <p:spPr>
              <a:xfrm>
                <a:off x="737155" y="1816844"/>
                <a:ext cx="117868" cy="400110"/>
              </a:xfrm>
              <a:prstGeom prst="triangle">
                <a:avLst>
                  <a:gd fmla="val 0" name="adj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6"/>
              <p:cNvSpPr/>
              <p:nvPr/>
            </p:nvSpPr>
            <p:spPr>
              <a:xfrm>
                <a:off x="350057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26"/>
          <p:cNvGrpSpPr/>
          <p:nvPr/>
        </p:nvGrpSpPr>
        <p:grpSpPr>
          <a:xfrm>
            <a:off x="7854834" y="1850930"/>
            <a:ext cx="3108960" cy="4151285"/>
            <a:chOff x="6086407" y="1850929"/>
            <a:chExt cx="3108960" cy="3548825"/>
          </a:xfrm>
        </p:grpSpPr>
        <p:sp>
          <p:nvSpPr>
            <p:cNvPr id="227" name="Google Shape;227;p26"/>
            <p:cNvSpPr/>
            <p:nvPr/>
          </p:nvSpPr>
          <p:spPr>
            <a:xfrm>
              <a:off x="6086407" y="2375969"/>
              <a:ext cx="3108960" cy="302378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182875" lIns="182875" spcFirstLastPara="1" rIns="182875" wrap="square" tIns="182875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Same code as confirmation, reminder email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Schedule an Event is Live email in Campaign Monitor</a:t>
              </a:r>
              <a:b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Email sent to the same registration list</a:t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When registered user clicks on the event day, brings them to page with Virtual Access Link visible</a:t>
              </a:r>
              <a:endPara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6086407" y="1850929"/>
              <a:ext cx="3108960" cy="5316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EVENT IS LIVE</a:t>
              </a:r>
              <a:endParaRPr b="1" sz="1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26"/>
            <p:cNvGrpSpPr/>
            <p:nvPr/>
          </p:nvGrpSpPr>
          <p:grpSpPr>
            <a:xfrm rot="10800000">
              <a:off x="8525750" y="1851462"/>
              <a:ext cx="669617" cy="530571"/>
              <a:chOff x="349708" y="1816844"/>
              <a:chExt cx="504966" cy="400110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736806" y="1816844"/>
                <a:ext cx="117868" cy="400110"/>
              </a:xfrm>
              <a:prstGeom prst="triangle">
                <a:avLst>
                  <a:gd fmla="val 0" name="adj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349708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949823" y="376650"/>
            <a:ext cx="9132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C5093B"/>
                </a:solidFill>
              </a:rPr>
              <a:t>Events HQ – Virtual Events w/Custom Confirmation</a:t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949834" y="947871"/>
            <a:ext cx="78527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EVENT DAY – MARKED AS ATTEND</a:t>
            </a:r>
            <a:r>
              <a:rPr lang="en-US" sz="2000">
                <a:solidFill>
                  <a:schemeClr val="accent4"/>
                </a:solidFill>
              </a:rPr>
              <a:t>ED</a:t>
            </a:r>
            <a:endParaRPr sz="20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870" y="3472589"/>
            <a:ext cx="8534400" cy="294210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949834" y="1342650"/>
            <a:ext cx="10608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After your event, users who clicked the </a:t>
            </a:r>
            <a:r>
              <a:rPr b="1" lang="en-US" sz="1800">
                <a:solidFill>
                  <a:schemeClr val="accent1"/>
                </a:solidFill>
              </a:rPr>
              <a:t>Virtual </a:t>
            </a:r>
            <a:r>
              <a:rPr b="1" lang="en-US" sz="1800">
                <a:solidFill>
                  <a:schemeClr val="accent1"/>
                </a:solidFill>
              </a:rPr>
              <a:t>Confirmation</a:t>
            </a:r>
            <a:r>
              <a:rPr b="1" lang="en-US" sz="1800">
                <a:solidFill>
                  <a:schemeClr val="accent1"/>
                </a:solidFill>
              </a:rPr>
              <a:t> Link</a:t>
            </a: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are automatically marked as attendance in you EventsHQ registration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This means you can track: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Who was sent invite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Who opened/clicked/registered for invite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Who attended the event</a:t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831850" y="4026944"/>
            <a:ext cx="105156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Part 4: Communicating with Attendees</a:t>
            </a:r>
            <a:endParaRPr/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/>
              <a:t>Recommendations on sharing virtual event details with your </a:t>
            </a:r>
            <a:r>
              <a:rPr lang="en-US"/>
              <a:t>registered</a:t>
            </a:r>
            <a:r>
              <a:rPr lang="en-US"/>
              <a:t> attendees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Events - Communications</a:t>
            </a:r>
            <a:endParaRPr/>
          </a:p>
        </p:txBody>
      </p:sp>
      <p:sp>
        <p:nvSpPr>
          <p:cNvPr id="253" name="Google Shape;253;p29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254" name="Google Shape;254;p29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29"/>
          <p:cNvSpPr txBox="1"/>
          <p:nvPr/>
        </p:nvSpPr>
        <p:spPr>
          <a:xfrm>
            <a:off x="838199" y="987207"/>
            <a:ext cx="8716618" cy="695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 are a number of key details that need to be shared with your audience for virtual events.  We created a series of Campaign Monitor templates to help streamline this process.</a:t>
            </a:r>
            <a:endParaRPr sz="16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0" y="1690689"/>
            <a:ext cx="12192000" cy="37984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29"/>
          <p:cNvGrpSpPr/>
          <p:nvPr/>
        </p:nvGrpSpPr>
        <p:grpSpPr>
          <a:xfrm>
            <a:off x="8639306" y="2202075"/>
            <a:ext cx="2681271" cy="2201114"/>
            <a:chOff x="6832507" y="2562130"/>
            <a:chExt cx="1833819" cy="1841058"/>
          </a:xfrm>
        </p:grpSpPr>
        <p:grpSp>
          <p:nvGrpSpPr>
            <p:cNvPr id="258" name="Google Shape;258;p29"/>
            <p:cNvGrpSpPr/>
            <p:nvPr/>
          </p:nvGrpSpPr>
          <p:grpSpPr>
            <a:xfrm>
              <a:off x="6832507" y="2562131"/>
              <a:ext cx="1833818" cy="1841057"/>
              <a:chOff x="4952999" y="2687598"/>
              <a:chExt cx="1371600" cy="1377015"/>
            </a:xfrm>
          </p:grpSpPr>
          <p:sp>
            <p:nvSpPr>
              <p:cNvPr id="259" name="Google Shape;259;p29"/>
              <p:cNvSpPr/>
              <p:nvPr/>
            </p:nvSpPr>
            <p:spPr>
              <a:xfrm>
                <a:off x="4952999" y="2687598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60" name="Google Shape;260;p29"/>
              <p:cNvSpPr/>
              <p:nvPr/>
            </p:nvSpPr>
            <p:spPr>
              <a:xfrm>
                <a:off x="4953000" y="3407717"/>
                <a:ext cx="761999" cy="656896"/>
              </a:xfrm>
              <a:prstGeom prst="triangle">
                <a:avLst>
                  <a:gd fmla="val 0" name="adj"/>
                </a:avLst>
              </a:prstGeom>
              <a:solidFill>
                <a:srgbClr val="000000">
                  <a:alpha val="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Google Shape;261;p29"/>
            <p:cNvSpPr/>
            <p:nvPr/>
          </p:nvSpPr>
          <p:spPr>
            <a:xfrm>
              <a:off x="6832508" y="2562130"/>
              <a:ext cx="1833818" cy="1833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30 MINUTES</a:t>
              </a:r>
              <a:endParaRPr b="1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JOIN NOW</a:t>
              </a:r>
              <a:endParaRPr sz="3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62" name="Google Shape;262;p29"/>
          <p:cNvGrpSpPr/>
          <p:nvPr/>
        </p:nvGrpSpPr>
        <p:grpSpPr>
          <a:xfrm>
            <a:off x="337245" y="2206752"/>
            <a:ext cx="2597605" cy="2162765"/>
            <a:chOff x="530588" y="2562129"/>
            <a:chExt cx="2001597" cy="1841058"/>
          </a:xfrm>
        </p:grpSpPr>
        <p:grpSp>
          <p:nvGrpSpPr>
            <p:cNvPr id="263" name="Google Shape;263;p29"/>
            <p:cNvGrpSpPr/>
            <p:nvPr/>
          </p:nvGrpSpPr>
          <p:grpSpPr>
            <a:xfrm>
              <a:off x="530588" y="2562129"/>
              <a:ext cx="1890329" cy="1841058"/>
              <a:chOff x="6063884" y="4293463"/>
              <a:chExt cx="1413867" cy="1377016"/>
            </a:xfrm>
          </p:grpSpPr>
          <p:grpSp>
            <p:nvGrpSpPr>
              <p:cNvPr id="264" name="Google Shape;264;p29"/>
              <p:cNvGrpSpPr/>
              <p:nvPr/>
            </p:nvGrpSpPr>
            <p:grpSpPr>
              <a:xfrm>
                <a:off x="6063884" y="4293463"/>
                <a:ext cx="1413867" cy="1377016"/>
                <a:chOff x="4953000" y="2687597"/>
                <a:chExt cx="1413867" cy="1377016"/>
              </a:xfrm>
            </p:grpSpPr>
            <p:sp>
              <p:nvSpPr>
                <p:cNvPr id="265" name="Google Shape;265;p29"/>
                <p:cNvSpPr/>
                <p:nvPr/>
              </p:nvSpPr>
              <p:spPr>
                <a:xfrm>
                  <a:off x="4995267" y="2687597"/>
                  <a:ext cx="1371600" cy="13716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266" name="Google Shape;266;p29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fmla="val 0" name="adj"/>
                  </a:avLst>
                </a:prstGeom>
                <a:solidFill>
                  <a:srgbClr val="000000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7" name="Google Shape;267;p29"/>
              <p:cNvSpPr/>
              <p:nvPr/>
            </p:nvSpPr>
            <p:spPr>
              <a:xfrm>
                <a:off x="6063884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7-10 DAYS OUT</a:t>
                </a:r>
                <a:endParaRPr b="1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INVITE</a:t>
                </a:r>
                <a:endParaRPr sz="3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29"/>
            <p:cNvSpPr/>
            <p:nvPr/>
          </p:nvSpPr>
          <p:spPr>
            <a:xfrm rot="5400000">
              <a:off x="2178061" y="3407847"/>
              <a:ext cx="540467" cy="167781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29"/>
          <p:cNvGrpSpPr/>
          <p:nvPr/>
        </p:nvGrpSpPr>
        <p:grpSpPr>
          <a:xfrm>
            <a:off x="2982065" y="2206752"/>
            <a:ext cx="2720455" cy="2196437"/>
            <a:chOff x="2631224" y="2562132"/>
            <a:chExt cx="2001601" cy="1841059"/>
          </a:xfrm>
        </p:grpSpPr>
        <p:grpSp>
          <p:nvGrpSpPr>
            <p:cNvPr id="270" name="Google Shape;270;p29"/>
            <p:cNvGrpSpPr/>
            <p:nvPr/>
          </p:nvGrpSpPr>
          <p:grpSpPr>
            <a:xfrm>
              <a:off x="2631224" y="2562132"/>
              <a:ext cx="1833819" cy="1841059"/>
              <a:chOff x="6063884" y="4293463"/>
              <a:chExt cx="1371601" cy="1377016"/>
            </a:xfrm>
          </p:grpSpPr>
          <p:grpSp>
            <p:nvGrpSpPr>
              <p:cNvPr id="271" name="Google Shape;271;p29"/>
              <p:cNvGrpSpPr/>
              <p:nvPr/>
            </p:nvGrpSpPr>
            <p:grpSpPr>
              <a:xfrm>
                <a:off x="6063884" y="4293463"/>
                <a:ext cx="1371599" cy="1377016"/>
                <a:chOff x="4953000" y="2687597"/>
                <a:chExt cx="1371599" cy="1377016"/>
              </a:xfrm>
            </p:grpSpPr>
            <p:sp>
              <p:nvSpPr>
                <p:cNvPr id="272" name="Google Shape;272;p29"/>
                <p:cNvSpPr/>
                <p:nvPr/>
              </p:nvSpPr>
              <p:spPr>
                <a:xfrm>
                  <a:off x="4953000" y="2687597"/>
                  <a:ext cx="1371599" cy="13716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273" name="Google Shape;273;p29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fmla="val 0" name="adj"/>
                  </a:avLst>
                </a:prstGeom>
                <a:solidFill>
                  <a:srgbClr val="000000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4" name="Google Shape;274;p29"/>
              <p:cNvSpPr/>
              <p:nvPr/>
            </p:nvSpPr>
            <p:spPr>
              <a:xfrm>
                <a:off x="6063885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AUTOMATE</a:t>
                </a:r>
                <a:endParaRPr b="1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CONFIM</a:t>
                </a:r>
                <a:endParaRPr sz="3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5" name="Google Shape;275;p29"/>
            <p:cNvSpPr/>
            <p:nvPr/>
          </p:nvSpPr>
          <p:spPr>
            <a:xfrm rot="5400000">
              <a:off x="4278701" y="3407847"/>
              <a:ext cx="540467" cy="16778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5762561" y="2202075"/>
            <a:ext cx="2876745" cy="2192475"/>
            <a:chOff x="4731867" y="2562131"/>
            <a:chExt cx="2001599" cy="1841057"/>
          </a:xfrm>
        </p:grpSpPr>
        <p:grpSp>
          <p:nvGrpSpPr>
            <p:cNvPr id="277" name="Google Shape;277;p29"/>
            <p:cNvGrpSpPr/>
            <p:nvPr/>
          </p:nvGrpSpPr>
          <p:grpSpPr>
            <a:xfrm>
              <a:off x="4731867" y="2562131"/>
              <a:ext cx="1833818" cy="1841057"/>
              <a:chOff x="6063884" y="4293464"/>
              <a:chExt cx="1371600" cy="1377015"/>
            </a:xfrm>
          </p:grpSpPr>
          <p:grpSp>
            <p:nvGrpSpPr>
              <p:cNvPr id="278" name="Google Shape;278;p29"/>
              <p:cNvGrpSpPr/>
              <p:nvPr/>
            </p:nvGrpSpPr>
            <p:grpSpPr>
              <a:xfrm>
                <a:off x="6063884" y="4293464"/>
                <a:ext cx="1371600" cy="1377015"/>
                <a:chOff x="4953000" y="2687598"/>
                <a:chExt cx="1371600" cy="1377015"/>
              </a:xfrm>
            </p:grpSpPr>
            <p:sp>
              <p:nvSpPr>
                <p:cNvPr id="279" name="Google Shape;279;p29"/>
                <p:cNvSpPr/>
                <p:nvPr/>
              </p:nvSpPr>
              <p:spPr>
                <a:xfrm>
                  <a:off x="4953000" y="2687598"/>
                  <a:ext cx="1371600" cy="1371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280" name="Google Shape;280;p29"/>
                <p:cNvSpPr/>
                <p:nvPr/>
              </p:nvSpPr>
              <p:spPr>
                <a:xfrm>
                  <a:off x="4953000" y="3407717"/>
                  <a:ext cx="761999" cy="656896"/>
                </a:xfrm>
                <a:prstGeom prst="triangle">
                  <a:avLst>
                    <a:gd fmla="val 0" name="adj"/>
                  </a:avLst>
                </a:prstGeom>
                <a:solidFill>
                  <a:srgbClr val="000000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1" name="Google Shape;281;p29"/>
              <p:cNvSpPr/>
              <p:nvPr/>
            </p:nvSpPr>
            <p:spPr>
              <a:xfrm>
                <a:off x="6063884" y="4293464"/>
                <a:ext cx="1371600" cy="137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1-2 DAYS OUT</a:t>
                </a:r>
                <a:endParaRPr b="1" sz="14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REMIND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29"/>
            <p:cNvSpPr/>
            <p:nvPr/>
          </p:nvSpPr>
          <p:spPr>
            <a:xfrm rot="5400000">
              <a:off x="6379342" y="3407847"/>
              <a:ext cx="540467" cy="167781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/>
          <p:nvPr/>
        </p:nvSpPr>
        <p:spPr>
          <a:xfrm>
            <a:off x="-4093416" y="0"/>
            <a:ext cx="13057288" cy="6858000"/>
          </a:xfrm>
          <a:prstGeom prst="trapezoid">
            <a:avLst>
              <a:gd fmla="val 3316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0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Event Communication Pieces</a:t>
            </a:r>
            <a:endParaRPr/>
          </a:p>
        </p:txBody>
      </p:sp>
      <p:sp>
        <p:nvSpPr>
          <p:cNvPr id="289" name="Google Shape;289;p30"/>
          <p:cNvSpPr txBox="1"/>
          <p:nvPr>
            <p:ph idx="1" type="body"/>
          </p:nvPr>
        </p:nvSpPr>
        <p:spPr>
          <a:xfrm>
            <a:off x="838200" y="922617"/>
            <a:ext cx="10515600" cy="4838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800">
                <a:solidFill>
                  <a:schemeClr val="accent4"/>
                </a:solidFill>
              </a:rPr>
              <a:t>Invitation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Basic information about your event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Links to Events HQ Page for registration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Avoid “tech” details on this piece such as event access details 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1600">
                <a:solidFill>
                  <a:schemeClr val="accent1"/>
                </a:solidFill>
              </a:rPr>
              <a:t>	– save that for confirmation</a:t>
            </a:r>
            <a:endParaRPr/>
          </a:p>
          <a:p>
            <a:pPr indent="-1841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-1841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290" name="Google Shape;290;p30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291" name="Google Shape;291;p30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6332" y="317711"/>
            <a:ext cx="3787468" cy="619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>
            <a:off x="-4093416" y="0"/>
            <a:ext cx="13057200" cy="6858000"/>
          </a:xfrm>
          <a:prstGeom prst="trapezoid">
            <a:avLst>
              <a:gd fmla="val 3316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1"/>
          <p:cNvSpPr txBox="1"/>
          <p:nvPr>
            <p:ph type="title"/>
          </p:nvPr>
        </p:nvSpPr>
        <p:spPr>
          <a:xfrm>
            <a:off x="838200" y="365125"/>
            <a:ext cx="10515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Event Communication Pieces</a:t>
            </a:r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838200" y="845250"/>
            <a:ext cx="51465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800">
                <a:solidFill>
                  <a:schemeClr val="accent4"/>
                </a:solidFill>
              </a:rPr>
              <a:t>Confirmation - Generic</a:t>
            </a:r>
            <a:endParaRPr/>
          </a:p>
          <a:p>
            <a:pPr indent="-2984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</a:rPr>
              <a:t>Sent to registered attendees</a:t>
            </a:r>
            <a:endParaRPr sz="1800"/>
          </a:p>
          <a:p>
            <a:pPr indent="-2984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Enter any custom message you want to included under Step 5: Confirmation</a:t>
            </a:r>
            <a:endParaRPr sz="1800"/>
          </a:p>
          <a:p>
            <a:pPr indent="-2984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</a:rPr>
              <a:t>Automatically includes Confirmation &amp; Event Access link [same code as the virtual confirmation link]</a:t>
            </a:r>
            <a:endParaRPr sz="1800"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41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00" name="Google Shape;300;p31"/>
          <p:cNvSpPr txBox="1"/>
          <p:nvPr>
            <p:ph idx="11" type="ftr"/>
          </p:nvPr>
        </p:nvSpPr>
        <p:spPr>
          <a:xfrm>
            <a:off x="7928904" y="651330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301" name="Google Shape;301;p31"/>
          <p:cNvSpPr txBox="1"/>
          <p:nvPr>
            <p:ph idx="12" type="sldNum"/>
          </p:nvPr>
        </p:nvSpPr>
        <p:spPr>
          <a:xfrm>
            <a:off x="9300504" y="612629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424" y="879775"/>
            <a:ext cx="5240400" cy="55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/>
          <p:nvPr/>
        </p:nvSpPr>
        <p:spPr>
          <a:xfrm>
            <a:off x="-4093416" y="0"/>
            <a:ext cx="13057288" cy="6858000"/>
          </a:xfrm>
          <a:prstGeom prst="trapezoid">
            <a:avLst>
              <a:gd fmla="val 3316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Event Communication Pieces</a:t>
            </a:r>
            <a:endParaRPr/>
          </a:p>
        </p:txBody>
      </p:sp>
      <p:sp>
        <p:nvSpPr>
          <p:cNvPr id="309" name="Google Shape;309;p32"/>
          <p:cNvSpPr txBox="1"/>
          <p:nvPr>
            <p:ph idx="1" type="body"/>
          </p:nvPr>
        </p:nvSpPr>
        <p:spPr>
          <a:xfrm>
            <a:off x="838200" y="845256"/>
            <a:ext cx="6038228" cy="4838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800">
                <a:solidFill>
                  <a:schemeClr val="accent4"/>
                </a:solidFill>
              </a:rPr>
              <a:t>Confirmation - Custom 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Sent to registered attendees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Enable Campaign Monitor when setting up EventsHQ to automatically create list in your CM account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Includes your instructions on HOW users will access the event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Use the </a:t>
            </a:r>
            <a:r>
              <a:rPr b="1" lang="en-US" sz="1600">
                <a:solidFill>
                  <a:schemeClr val="accent1"/>
                </a:solidFill>
              </a:rPr>
              <a:t>Virtual Confirmation Link</a:t>
            </a:r>
            <a:r>
              <a:rPr lang="en-US" sz="1600">
                <a:solidFill>
                  <a:schemeClr val="accent1"/>
                </a:solidFill>
              </a:rPr>
              <a:t> – users can click the button to view the confirmation page prior to the event/view the event link on the event date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Create an automation through Campaign Monitor to send automatically. </a:t>
            </a:r>
            <a:endParaRPr/>
          </a:p>
          <a:p>
            <a:pPr indent="-1841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10" name="Google Shape;310;p32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311" name="Google Shape;311;p32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2" name="Google Shape;3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9242" y="433570"/>
            <a:ext cx="3901190" cy="5990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831850" y="4026944"/>
            <a:ext cx="105156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Part 1: What the User Sees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/>
              <a:t>Virtual Event Details &amp; Join the Event link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/>
          <p:nvPr/>
        </p:nvSpPr>
        <p:spPr>
          <a:xfrm>
            <a:off x="-4093416" y="0"/>
            <a:ext cx="13057288" cy="6858000"/>
          </a:xfrm>
          <a:prstGeom prst="trapezoid">
            <a:avLst>
              <a:gd fmla="val 3316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3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Event Communication Pieces</a:t>
            </a:r>
            <a:endParaRPr/>
          </a:p>
        </p:txBody>
      </p:sp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838200" y="845256"/>
            <a:ext cx="6038228" cy="4838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800">
                <a:solidFill>
                  <a:schemeClr val="accent4"/>
                </a:solidFill>
              </a:rPr>
              <a:t>Reminder - Custom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Sent to registered attendees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Includes reminder instructions on HOW users will access the event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Use the Join the Event code – users can click the button to view the confirmation page prior to the event/view the event link on the event date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Schedule to go out to your registration list – recommendation is 7 days out and 1 day out for virtual events, based on when your original invite was sent</a:t>
            </a:r>
            <a:endParaRPr/>
          </a:p>
          <a:p>
            <a:pPr indent="-1841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20" name="Google Shape;320;p33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321" name="Google Shape;321;p33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2" name="Google Shape;3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9230" y="157397"/>
            <a:ext cx="3741202" cy="6151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/>
          <p:nvPr/>
        </p:nvSpPr>
        <p:spPr>
          <a:xfrm>
            <a:off x="-4093416" y="0"/>
            <a:ext cx="13057288" cy="6858000"/>
          </a:xfrm>
          <a:prstGeom prst="trapezoid">
            <a:avLst>
              <a:gd fmla="val 3316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4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Event Communication Pieces</a:t>
            </a:r>
            <a:endParaRPr/>
          </a:p>
        </p:txBody>
      </p:sp>
      <p:sp>
        <p:nvSpPr>
          <p:cNvPr id="329" name="Google Shape;329;p34"/>
          <p:cNvSpPr txBox="1"/>
          <p:nvPr>
            <p:ph idx="1" type="body"/>
          </p:nvPr>
        </p:nvSpPr>
        <p:spPr>
          <a:xfrm>
            <a:off x="838200" y="845256"/>
            <a:ext cx="6038228" cy="4838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2800">
                <a:solidFill>
                  <a:schemeClr val="accent4"/>
                </a:solidFill>
              </a:rPr>
              <a:t>Event is Live - Custom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Sent to registered attendees the day of your event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Reminds them to join now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Use the Join the Event code – users can click the button and go directly to the EventsHQ link page</a:t>
            </a:r>
            <a:endParaRPr/>
          </a:p>
          <a:p>
            <a:pPr indent="-2857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accent1"/>
                </a:solidFill>
              </a:rPr>
              <a:t>Schedule to go out to your registration list 30 minutes prior to your start time</a:t>
            </a:r>
            <a:endParaRPr/>
          </a:p>
          <a:p>
            <a:pPr indent="-184150" lvl="0" marL="28575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30" name="Google Shape;330;p34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331" name="Google Shape;331;p34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0995" y="98148"/>
            <a:ext cx="4359018" cy="633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type="title"/>
          </p:nvPr>
        </p:nvSpPr>
        <p:spPr>
          <a:xfrm>
            <a:off x="839788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Previewing Confirmation/Reminder Links</a:t>
            </a:r>
            <a:endParaRPr/>
          </a:p>
        </p:txBody>
      </p:sp>
      <p:sp>
        <p:nvSpPr>
          <p:cNvPr id="338" name="Google Shape;338;p35"/>
          <p:cNvSpPr txBox="1"/>
          <p:nvPr>
            <p:ph idx="1" type="body"/>
          </p:nvPr>
        </p:nvSpPr>
        <p:spPr>
          <a:xfrm>
            <a:off x="771692" y="132538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b="1" lang="en-US"/>
              <a:t>DEFINE RECIPIENT</a:t>
            </a:r>
            <a:endParaRPr b="1"/>
          </a:p>
        </p:txBody>
      </p:sp>
      <p:pic>
        <p:nvPicPr>
          <p:cNvPr id="339" name="Google Shape;339;p3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9425" l="31309" r="7941" t="27692"/>
          <a:stretch/>
        </p:blipFill>
        <p:spPr>
          <a:xfrm>
            <a:off x="771692" y="2629430"/>
            <a:ext cx="5021597" cy="312470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>
            <p:ph idx="3" type="body"/>
          </p:nvPr>
        </p:nvSpPr>
        <p:spPr>
          <a:xfrm>
            <a:off x="6172200" y="132612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b="1" lang="en-US"/>
              <a:t>PREVIEW WITH PERSONALIZED CONTENT</a:t>
            </a:r>
            <a:endParaRPr b="1"/>
          </a:p>
        </p:txBody>
      </p:sp>
      <p:sp>
        <p:nvSpPr>
          <p:cNvPr id="341" name="Google Shape;341;p35"/>
          <p:cNvSpPr txBox="1"/>
          <p:nvPr>
            <p:ph idx="4" type="body"/>
          </p:nvPr>
        </p:nvSpPr>
        <p:spPr>
          <a:xfrm>
            <a:off x="6110853" y="215003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Select </a:t>
            </a:r>
            <a:r>
              <a:rPr b="1" lang="en-US"/>
              <a:t>Preview with personalized content</a:t>
            </a:r>
            <a:r>
              <a:rPr lang="en-US"/>
              <a:t>, then click the Join the Event button on the preview email that appears.</a:t>
            </a:r>
            <a:endParaRPr/>
          </a:p>
        </p:txBody>
      </p:sp>
      <p:sp>
        <p:nvSpPr>
          <p:cNvPr id="342" name="Google Shape;342;p35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343" name="Google Shape;343;p35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35"/>
          <p:cNvSpPr txBox="1"/>
          <p:nvPr/>
        </p:nvSpPr>
        <p:spPr>
          <a:xfrm>
            <a:off x="726510" y="845256"/>
            <a:ext cx="83109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preview that the dynamic link is displaying correcting for your users, simply define your recipients (Select the list created by Events HQ, begins with E-) and select preview with dynamic content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2985" y="2905192"/>
            <a:ext cx="3531056" cy="340366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5"/>
          <p:cNvSpPr/>
          <p:nvPr/>
        </p:nvSpPr>
        <p:spPr>
          <a:xfrm>
            <a:off x="710345" y="4959561"/>
            <a:ext cx="1829311" cy="635841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5"/>
          <p:cNvSpPr/>
          <p:nvPr/>
        </p:nvSpPr>
        <p:spPr>
          <a:xfrm>
            <a:off x="7375757" y="4548787"/>
            <a:ext cx="3654902" cy="635841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6679" y="4465885"/>
            <a:ext cx="4030185" cy="990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36"/>
          <p:cNvGrpSpPr/>
          <p:nvPr/>
        </p:nvGrpSpPr>
        <p:grpSpPr>
          <a:xfrm>
            <a:off x="4726183" y="912599"/>
            <a:ext cx="2748618" cy="3047210"/>
            <a:chOff x="1950" y="-1775"/>
            <a:chExt cx="3005925" cy="3003550"/>
          </a:xfrm>
        </p:grpSpPr>
        <p:sp>
          <p:nvSpPr>
            <p:cNvPr id="354" name="Google Shape;354;p36"/>
            <p:cNvSpPr/>
            <p:nvPr/>
          </p:nvSpPr>
          <p:spPr>
            <a:xfrm>
              <a:off x="1007850" y="497875"/>
              <a:ext cx="72725" cy="88400"/>
            </a:xfrm>
            <a:custGeom>
              <a:rect b="b" l="l" r="r" t="t"/>
              <a:pathLst>
                <a:path extrusionOk="0" h="3536" w="2909">
                  <a:moveTo>
                    <a:pt x="2751" y="1"/>
                  </a:moveTo>
                  <a:cubicBezTo>
                    <a:pt x="2313" y="1"/>
                    <a:pt x="943" y="860"/>
                    <a:pt x="943" y="860"/>
                  </a:cubicBezTo>
                  <a:cubicBezTo>
                    <a:pt x="629" y="1141"/>
                    <a:pt x="236" y="1634"/>
                    <a:pt x="79" y="2198"/>
                  </a:cubicBezTo>
                  <a:cubicBezTo>
                    <a:pt x="79" y="2409"/>
                    <a:pt x="0" y="2972"/>
                    <a:pt x="158" y="3113"/>
                  </a:cubicBezTo>
                  <a:cubicBezTo>
                    <a:pt x="315" y="3395"/>
                    <a:pt x="550" y="3536"/>
                    <a:pt x="865" y="3536"/>
                  </a:cubicBezTo>
                  <a:cubicBezTo>
                    <a:pt x="1022" y="3536"/>
                    <a:pt x="1179" y="3465"/>
                    <a:pt x="1258" y="3465"/>
                  </a:cubicBezTo>
                  <a:cubicBezTo>
                    <a:pt x="1886" y="3254"/>
                    <a:pt x="2201" y="2479"/>
                    <a:pt x="2201" y="2409"/>
                  </a:cubicBezTo>
                  <a:cubicBezTo>
                    <a:pt x="2201" y="2409"/>
                    <a:pt x="2672" y="2057"/>
                    <a:pt x="2436" y="1141"/>
                  </a:cubicBezTo>
                  <a:cubicBezTo>
                    <a:pt x="2436" y="1071"/>
                    <a:pt x="2908" y="85"/>
                    <a:pt x="2829" y="15"/>
                  </a:cubicBezTo>
                  <a:cubicBezTo>
                    <a:pt x="2808" y="5"/>
                    <a:pt x="2782" y="1"/>
                    <a:pt x="2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1950" y="-1775"/>
              <a:ext cx="3005925" cy="3003550"/>
            </a:xfrm>
            <a:custGeom>
              <a:rect b="b" l="l" r="r" t="t"/>
              <a:pathLst>
                <a:path extrusionOk="0" h="120142" w="120237">
                  <a:moveTo>
                    <a:pt x="51460" y="7719"/>
                  </a:moveTo>
                  <a:cubicBezTo>
                    <a:pt x="52346" y="7719"/>
                    <a:pt x="52627" y="8085"/>
                    <a:pt x="52967" y="8451"/>
                  </a:cubicBezTo>
                  <a:cubicBezTo>
                    <a:pt x="53337" y="8849"/>
                    <a:pt x="53778" y="9373"/>
                    <a:pt x="54748" y="9373"/>
                  </a:cubicBezTo>
                  <a:cubicBezTo>
                    <a:pt x="54807" y="9373"/>
                    <a:pt x="54868" y="9371"/>
                    <a:pt x="54932" y="9367"/>
                  </a:cubicBezTo>
                  <a:cubicBezTo>
                    <a:pt x="55639" y="9296"/>
                    <a:pt x="56189" y="9085"/>
                    <a:pt x="56661" y="8874"/>
                  </a:cubicBezTo>
                  <a:cubicBezTo>
                    <a:pt x="57027" y="8686"/>
                    <a:pt x="57324" y="8530"/>
                    <a:pt x="57714" y="8530"/>
                  </a:cubicBezTo>
                  <a:cubicBezTo>
                    <a:pt x="57909" y="8530"/>
                    <a:pt x="58128" y="8569"/>
                    <a:pt x="58390" y="8663"/>
                  </a:cubicBezTo>
                  <a:cubicBezTo>
                    <a:pt x="59804" y="9085"/>
                    <a:pt x="59961" y="9648"/>
                    <a:pt x="60118" y="10282"/>
                  </a:cubicBezTo>
                  <a:cubicBezTo>
                    <a:pt x="60276" y="10775"/>
                    <a:pt x="60433" y="11479"/>
                    <a:pt x="61219" y="11832"/>
                  </a:cubicBezTo>
                  <a:cubicBezTo>
                    <a:pt x="62013" y="12215"/>
                    <a:pt x="62665" y="12258"/>
                    <a:pt x="63212" y="12258"/>
                  </a:cubicBezTo>
                  <a:cubicBezTo>
                    <a:pt x="63368" y="12258"/>
                    <a:pt x="63515" y="12254"/>
                    <a:pt x="63655" y="12254"/>
                  </a:cubicBezTo>
                  <a:cubicBezTo>
                    <a:pt x="63862" y="12237"/>
                    <a:pt x="64047" y="12224"/>
                    <a:pt x="64217" y="12224"/>
                  </a:cubicBezTo>
                  <a:cubicBezTo>
                    <a:pt x="64755" y="12224"/>
                    <a:pt x="65142" y="12353"/>
                    <a:pt x="65619" y="12888"/>
                  </a:cubicBezTo>
                  <a:cubicBezTo>
                    <a:pt x="66091" y="13310"/>
                    <a:pt x="66012" y="13803"/>
                    <a:pt x="65855" y="14578"/>
                  </a:cubicBezTo>
                  <a:cubicBezTo>
                    <a:pt x="65777" y="15282"/>
                    <a:pt x="65619" y="16198"/>
                    <a:pt x="66405" y="16972"/>
                  </a:cubicBezTo>
                  <a:cubicBezTo>
                    <a:pt x="66877" y="17465"/>
                    <a:pt x="67427" y="17606"/>
                    <a:pt x="67820" y="17677"/>
                  </a:cubicBezTo>
                  <a:cubicBezTo>
                    <a:pt x="68370" y="17817"/>
                    <a:pt x="68763" y="17888"/>
                    <a:pt x="69234" y="18663"/>
                  </a:cubicBezTo>
                  <a:cubicBezTo>
                    <a:pt x="69470" y="19085"/>
                    <a:pt x="69313" y="19648"/>
                    <a:pt x="69077" y="20212"/>
                  </a:cubicBezTo>
                  <a:cubicBezTo>
                    <a:pt x="68999" y="20494"/>
                    <a:pt x="68841" y="20846"/>
                    <a:pt x="68763" y="21198"/>
                  </a:cubicBezTo>
                  <a:cubicBezTo>
                    <a:pt x="67113" y="19296"/>
                    <a:pt x="65541" y="17254"/>
                    <a:pt x="64912" y="16409"/>
                  </a:cubicBezTo>
                  <a:cubicBezTo>
                    <a:pt x="64676" y="16127"/>
                    <a:pt x="64598" y="16057"/>
                    <a:pt x="64519" y="15986"/>
                  </a:cubicBezTo>
                  <a:cubicBezTo>
                    <a:pt x="64362" y="15775"/>
                    <a:pt x="64362" y="15775"/>
                    <a:pt x="64362" y="15775"/>
                  </a:cubicBezTo>
                  <a:cubicBezTo>
                    <a:pt x="63340" y="14648"/>
                    <a:pt x="60276" y="11057"/>
                    <a:pt x="52496" y="10634"/>
                  </a:cubicBezTo>
                  <a:cubicBezTo>
                    <a:pt x="51788" y="10634"/>
                    <a:pt x="45659" y="10775"/>
                    <a:pt x="43537" y="12465"/>
                  </a:cubicBezTo>
                  <a:cubicBezTo>
                    <a:pt x="43458" y="12325"/>
                    <a:pt x="43380" y="12184"/>
                    <a:pt x="43301" y="12043"/>
                  </a:cubicBezTo>
                  <a:cubicBezTo>
                    <a:pt x="42908" y="11127"/>
                    <a:pt x="42908" y="11127"/>
                    <a:pt x="42908" y="11127"/>
                  </a:cubicBezTo>
                  <a:cubicBezTo>
                    <a:pt x="43301" y="10846"/>
                    <a:pt x="43537" y="10423"/>
                    <a:pt x="43694" y="10141"/>
                  </a:cubicBezTo>
                  <a:cubicBezTo>
                    <a:pt x="44008" y="9648"/>
                    <a:pt x="44323" y="9226"/>
                    <a:pt x="44873" y="8944"/>
                  </a:cubicBezTo>
                  <a:cubicBezTo>
                    <a:pt x="45147" y="8833"/>
                    <a:pt x="45397" y="8785"/>
                    <a:pt x="45638" y="8785"/>
                  </a:cubicBezTo>
                  <a:cubicBezTo>
                    <a:pt x="46159" y="8785"/>
                    <a:pt x="46640" y="9008"/>
                    <a:pt x="47230" y="9296"/>
                  </a:cubicBezTo>
                  <a:cubicBezTo>
                    <a:pt x="47466" y="9437"/>
                    <a:pt x="47702" y="9578"/>
                    <a:pt x="47938" y="9648"/>
                  </a:cubicBezTo>
                  <a:cubicBezTo>
                    <a:pt x="48044" y="9677"/>
                    <a:pt x="48147" y="9690"/>
                    <a:pt x="48245" y="9690"/>
                  </a:cubicBezTo>
                  <a:cubicBezTo>
                    <a:pt x="48871" y="9690"/>
                    <a:pt x="49338" y="9159"/>
                    <a:pt x="49745" y="8733"/>
                  </a:cubicBezTo>
                  <a:cubicBezTo>
                    <a:pt x="50138" y="8310"/>
                    <a:pt x="50531" y="7747"/>
                    <a:pt x="51003" y="7747"/>
                  </a:cubicBezTo>
                  <a:cubicBezTo>
                    <a:pt x="51171" y="7728"/>
                    <a:pt x="51323" y="7719"/>
                    <a:pt x="51460" y="7719"/>
                  </a:cubicBezTo>
                  <a:close/>
                  <a:moveTo>
                    <a:pt x="15123" y="8016"/>
                  </a:moveTo>
                  <a:cubicBezTo>
                    <a:pt x="16177" y="8016"/>
                    <a:pt x="17292" y="8254"/>
                    <a:pt x="18468" y="8874"/>
                  </a:cubicBezTo>
                  <a:cubicBezTo>
                    <a:pt x="18468" y="20705"/>
                    <a:pt x="18468" y="20705"/>
                    <a:pt x="18468" y="20705"/>
                  </a:cubicBezTo>
                  <a:cubicBezTo>
                    <a:pt x="17447" y="20705"/>
                    <a:pt x="15796" y="21479"/>
                    <a:pt x="15010" y="21761"/>
                  </a:cubicBezTo>
                  <a:cubicBezTo>
                    <a:pt x="14449" y="22013"/>
                    <a:pt x="12404" y="22049"/>
                    <a:pt x="11282" y="22049"/>
                  </a:cubicBezTo>
                  <a:cubicBezTo>
                    <a:pt x="10833" y="22049"/>
                    <a:pt x="10531" y="22043"/>
                    <a:pt x="10531" y="22043"/>
                  </a:cubicBezTo>
                  <a:lnTo>
                    <a:pt x="10531" y="9578"/>
                  </a:lnTo>
                  <a:cubicBezTo>
                    <a:pt x="11867" y="9367"/>
                    <a:pt x="13124" y="8451"/>
                    <a:pt x="14225" y="8170"/>
                  </a:cubicBezTo>
                  <a:cubicBezTo>
                    <a:pt x="14382" y="8099"/>
                    <a:pt x="14539" y="8099"/>
                    <a:pt x="14696" y="8029"/>
                  </a:cubicBezTo>
                  <a:cubicBezTo>
                    <a:pt x="14837" y="8020"/>
                    <a:pt x="14979" y="8016"/>
                    <a:pt x="15123" y="8016"/>
                  </a:cubicBezTo>
                  <a:close/>
                  <a:moveTo>
                    <a:pt x="23244" y="8011"/>
                  </a:moveTo>
                  <a:cubicBezTo>
                    <a:pt x="23383" y="8011"/>
                    <a:pt x="23520" y="8017"/>
                    <a:pt x="23655" y="8029"/>
                  </a:cubicBezTo>
                  <a:cubicBezTo>
                    <a:pt x="24834" y="8170"/>
                    <a:pt x="26327" y="9367"/>
                    <a:pt x="27898" y="9578"/>
                  </a:cubicBezTo>
                  <a:cubicBezTo>
                    <a:pt x="27898" y="22043"/>
                    <a:pt x="27898" y="22043"/>
                    <a:pt x="27898" y="22043"/>
                  </a:cubicBezTo>
                  <a:cubicBezTo>
                    <a:pt x="27898" y="22043"/>
                    <a:pt x="27590" y="22049"/>
                    <a:pt x="27132" y="22049"/>
                  </a:cubicBezTo>
                  <a:cubicBezTo>
                    <a:pt x="25987" y="22049"/>
                    <a:pt x="23902" y="22013"/>
                    <a:pt x="23340" y="21761"/>
                  </a:cubicBezTo>
                  <a:cubicBezTo>
                    <a:pt x="22555" y="21479"/>
                    <a:pt x="20904" y="20705"/>
                    <a:pt x="19961" y="20705"/>
                  </a:cubicBezTo>
                  <a:lnTo>
                    <a:pt x="19961" y="8874"/>
                  </a:lnTo>
                  <a:cubicBezTo>
                    <a:pt x="19961" y="8874"/>
                    <a:pt x="19961" y="8874"/>
                    <a:pt x="19961" y="8803"/>
                  </a:cubicBezTo>
                  <a:cubicBezTo>
                    <a:pt x="20354" y="8733"/>
                    <a:pt x="20747" y="8522"/>
                    <a:pt x="21140" y="8381"/>
                  </a:cubicBezTo>
                  <a:cubicBezTo>
                    <a:pt x="21856" y="8147"/>
                    <a:pt x="22572" y="8011"/>
                    <a:pt x="23244" y="8011"/>
                  </a:cubicBezTo>
                  <a:close/>
                  <a:moveTo>
                    <a:pt x="96380" y="8016"/>
                  </a:moveTo>
                  <a:cubicBezTo>
                    <a:pt x="97434" y="8016"/>
                    <a:pt x="98549" y="8254"/>
                    <a:pt x="99726" y="8874"/>
                  </a:cubicBezTo>
                  <a:cubicBezTo>
                    <a:pt x="99726" y="20705"/>
                    <a:pt x="99726" y="20705"/>
                    <a:pt x="99726" y="20705"/>
                  </a:cubicBezTo>
                  <a:cubicBezTo>
                    <a:pt x="98704" y="20705"/>
                    <a:pt x="97054" y="21479"/>
                    <a:pt x="96268" y="21761"/>
                  </a:cubicBezTo>
                  <a:cubicBezTo>
                    <a:pt x="95706" y="22013"/>
                    <a:pt x="93622" y="22049"/>
                    <a:pt x="92476" y="22049"/>
                  </a:cubicBezTo>
                  <a:cubicBezTo>
                    <a:pt x="92018" y="22049"/>
                    <a:pt x="91710" y="22043"/>
                    <a:pt x="91710" y="22043"/>
                  </a:cubicBezTo>
                  <a:lnTo>
                    <a:pt x="91710" y="9578"/>
                  </a:lnTo>
                  <a:cubicBezTo>
                    <a:pt x="93124" y="9367"/>
                    <a:pt x="94382" y="8451"/>
                    <a:pt x="95482" y="8170"/>
                  </a:cubicBezTo>
                  <a:cubicBezTo>
                    <a:pt x="95639" y="8099"/>
                    <a:pt x="95796" y="8099"/>
                    <a:pt x="95953" y="8029"/>
                  </a:cubicBezTo>
                  <a:cubicBezTo>
                    <a:pt x="96094" y="8020"/>
                    <a:pt x="96237" y="8016"/>
                    <a:pt x="96380" y="8016"/>
                  </a:cubicBezTo>
                  <a:close/>
                  <a:moveTo>
                    <a:pt x="104501" y="8011"/>
                  </a:moveTo>
                  <a:cubicBezTo>
                    <a:pt x="104640" y="8011"/>
                    <a:pt x="104777" y="8017"/>
                    <a:pt x="104912" y="8029"/>
                  </a:cubicBezTo>
                  <a:cubicBezTo>
                    <a:pt x="106091" y="8170"/>
                    <a:pt x="107584" y="9367"/>
                    <a:pt x="109156" y="9578"/>
                  </a:cubicBezTo>
                  <a:cubicBezTo>
                    <a:pt x="109156" y="22043"/>
                    <a:pt x="109156" y="22043"/>
                    <a:pt x="109156" y="22043"/>
                  </a:cubicBezTo>
                  <a:cubicBezTo>
                    <a:pt x="109156" y="22043"/>
                    <a:pt x="108848" y="22049"/>
                    <a:pt x="108390" y="22049"/>
                  </a:cubicBezTo>
                  <a:cubicBezTo>
                    <a:pt x="107244" y="22049"/>
                    <a:pt x="105159" y="22013"/>
                    <a:pt x="104598" y="21761"/>
                  </a:cubicBezTo>
                  <a:cubicBezTo>
                    <a:pt x="103812" y="21479"/>
                    <a:pt x="102162" y="20705"/>
                    <a:pt x="101140" y="20705"/>
                  </a:cubicBezTo>
                  <a:lnTo>
                    <a:pt x="101140" y="8874"/>
                  </a:lnTo>
                  <a:cubicBezTo>
                    <a:pt x="101219" y="8874"/>
                    <a:pt x="101219" y="8874"/>
                    <a:pt x="101219" y="8803"/>
                  </a:cubicBezTo>
                  <a:cubicBezTo>
                    <a:pt x="101612" y="8733"/>
                    <a:pt x="102005" y="8522"/>
                    <a:pt x="102397" y="8381"/>
                  </a:cubicBezTo>
                  <a:cubicBezTo>
                    <a:pt x="103114" y="8147"/>
                    <a:pt x="103830" y="8011"/>
                    <a:pt x="104501" y="8011"/>
                  </a:cubicBezTo>
                  <a:close/>
                  <a:moveTo>
                    <a:pt x="31199" y="9648"/>
                  </a:moveTo>
                  <a:cubicBezTo>
                    <a:pt x="31199" y="9648"/>
                    <a:pt x="31199" y="10705"/>
                    <a:pt x="31199" y="11409"/>
                  </a:cubicBezTo>
                  <a:cubicBezTo>
                    <a:pt x="31199" y="12043"/>
                    <a:pt x="32771" y="11902"/>
                    <a:pt x="32771" y="13451"/>
                  </a:cubicBezTo>
                  <a:cubicBezTo>
                    <a:pt x="32771" y="15071"/>
                    <a:pt x="31199" y="15001"/>
                    <a:pt x="31199" y="15634"/>
                  </a:cubicBezTo>
                  <a:cubicBezTo>
                    <a:pt x="31199" y="19930"/>
                    <a:pt x="31199" y="19930"/>
                    <a:pt x="31199" y="19930"/>
                  </a:cubicBezTo>
                  <a:cubicBezTo>
                    <a:pt x="31199" y="20423"/>
                    <a:pt x="32771" y="20494"/>
                    <a:pt x="32771" y="21972"/>
                  </a:cubicBezTo>
                  <a:cubicBezTo>
                    <a:pt x="32771" y="23170"/>
                    <a:pt x="31199" y="23310"/>
                    <a:pt x="31199" y="24085"/>
                  </a:cubicBezTo>
                  <a:cubicBezTo>
                    <a:pt x="31120" y="24156"/>
                    <a:pt x="31199" y="26479"/>
                    <a:pt x="31199" y="26479"/>
                  </a:cubicBezTo>
                  <a:lnTo>
                    <a:pt x="7309" y="26479"/>
                  </a:lnTo>
                  <a:cubicBezTo>
                    <a:pt x="7309" y="26479"/>
                    <a:pt x="7309" y="24156"/>
                    <a:pt x="7309" y="24085"/>
                  </a:cubicBezTo>
                  <a:cubicBezTo>
                    <a:pt x="7309" y="23310"/>
                    <a:pt x="5737" y="23170"/>
                    <a:pt x="5737" y="21972"/>
                  </a:cubicBezTo>
                  <a:cubicBezTo>
                    <a:pt x="5737" y="20494"/>
                    <a:pt x="7309" y="20423"/>
                    <a:pt x="7309" y="19860"/>
                  </a:cubicBezTo>
                  <a:cubicBezTo>
                    <a:pt x="7309" y="15634"/>
                    <a:pt x="7309" y="15634"/>
                    <a:pt x="7309" y="15634"/>
                  </a:cubicBezTo>
                  <a:cubicBezTo>
                    <a:pt x="7309" y="14930"/>
                    <a:pt x="5737" y="15071"/>
                    <a:pt x="5737" y="13451"/>
                  </a:cubicBezTo>
                  <a:cubicBezTo>
                    <a:pt x="5737" y="11902"/>
                    <a:pt x="7309" y="12043"/>
                    <a:pt x="7309" y="11409"/>
                  </a:cubicBezTo>
                  <a:cubicBezTo>
                    <a:pt x="7309" y="10705"/>
                    <a:pt x="7309" y="9930"/>
                    <a:pt x="7309" y="9648"/>
                  </a:cubicBezTo>
                  <a:lnTo>
                    <a:pt x="9038" y="9648"/>
                  </a:lnTo>
                  <a:cubicBezTo>
                    <a:pt x="9038" y="23310"/>
                    <a:pt x="9038" y="23310"/>
                    <a:pt x="9038" y="23310"/>
                  </a:cubicBezTo>
                  <a:lnTo>
                    <a:pt x="17682" y="23310"/>
                  </a:lnTo>
                  <a:cubicBezTo>
                    <a:pt x="17682" y="24226"/>
                    <a:pt x="19018" y="24367"/>
                    <a:pt x="19175" y="24367"/>
                  </a:cubicBezTo>
                  <a:cubicBezTo>
                    <a:pt x="19411" y="24367"/>
                    <a:pt x="20747" y="24296"/>
                    <a:pt x="20747" y="23310"/>
                  </a:cubicBezTo>
                  <a:lnTo>
                    <a:pt x="29392" y="23310"/>
                  </a:lnTo>
                  <a:cubicBezTo>
                    <a:pt x="29392" y="9648"/>
                    <a:pt x="29392" y="9648"/>
                    <a:pt x="29392" y="9648"/>
                  </a:cubicBezTo>
                  <a:close/>
                  <a:moveTo>
                    <a:pt x="112456" y="9648"/>
                  </a:moveTo>
                  <a:cubicBezTo>
                    <a:pt x="112456" y="9648"/>
                    <a:pt x="112456" y="10705"/>
                    <a:pt x="112456" y="11409"/>
                  </a:cubicBezTo>
                  <a:cubicBezTo>
                    <a:pt x="112456" y="12043"/>
                    <a:pt x="113950" y="11902"/>
                    <a:pt x="113950" y="13451"/>
                  </a:cubicBezTo>
                  <a:cubicBezTo>
                    <a:pt x="113950" y="15071"/>
                    <a:pt x="112456" y="15001"/>
                    <a:pt x="112456" y="15634"/>
                  </a:cubicBezTo>
                  <a:cubicBezTo>
                    <a:pt x="112456" y="19930"/>
                    <a:pt x="112456" y="19930"/>
                    <a:pt x="112456" y="19930"/>
                  </a:cubicBezTo>
                  <a:cubicBezTo>
                    <a:pt x="112456" y="20423"/>
                    <a:pt x="114028" y="20494"/>
                    <a:pt x="114028" y="21972"/>
                  </a:cubicBezTo>
                  <a:cubicBezTo>
                    <a:pt x="114028" y="23170"/>
                    <a:pt x="112456" y="23310"/>
                    <a:pt x="112456" y="24085"/>
                  </a:cubicBezTo>
                  <a:cubicBezTo>
                    <a:pt x="112378" y="24156"/>
                    <a:pt x="112456" y="26479"/>
                    <a:pt x="112456" y="26479"/>
                  </a:cubicBezTo>
                  <a:lnTo>
                    <a:pt x="88566" y="26479"/>
                  </a:lnTo>
                  <a:cubicBezTo>
                    <a:pt x="88566" y="26479"/>
                    <a:pt x="88566" y="24156"/>
                    <a:pt x="88566" y="24085"/>
                  </a:cubicBezTo>
                  <a:cubicBezTo>
                    <a:pt x="88566" y="23310"/>
                    <a:pt x="86995" y="23170"/>
                    <a:pt x="86995" y="21972"/>
                  </a:cubicBezTo>
                  <a:cubicBezTo>
                    <a:pt x="86995" y="20494"/>
                    <a:pt x="88488" y="20423"/>
                    <a:pt x="88488" y="19860"/>
                  </a:cubicBezTo>
                  <a:cubicBezTo>
                    <a:pt x="88488" y="15634"/>
                    <a:pt x="88488" y="15634"/>
                    <a:pt x="88488" y="15634"/>
                  </a:cubicBezTo>
                  <a:cubicBezTo>
                    <a:pt x="88488" y="14930"/>
                    <a:pt x="86995" y="15071"/>
                    <a:pt x="86995" y="13451"/>
                  </a:cubicBezTo>
                  <a:cubicBezTo>
                    <a:pt x="86995" y="11902"/>
                    <a:pt x="88566" y="12043"/>
                    <a:pt x="88566" y="11409"/>
                  </a:cubicBezTo>
                  <a:cubicBezTo>
                    <a:pt x="88566" y="10705"/>
                    <a:pt x="88566" y="9930"/>
                    <a:pt x="88566" y="9648"/>
                  </a:cubicBezTo>
                  <a:lnTo>
                    <a:pt x="90295" y="9648"/>
                  </a:lnTo>
                  <a:cubicBezTo>
                    <a:pt x="90295" y="23310"/>
                    <a:pt x="90295" y="23310"/>
                    <a:pt x="90295" y="23310"/>
                  </a:cubicBezTo>
                  <a:lnTo>
                    <a:pt x="98940" y="23310"/>
                  </a:lnTo>
                  <a:cubicBezTo>
                    <a:pt x="98940" y="24226"/>
                    <a:pt x="100197" y="24367"/>
                    <a:pt x="100433" y="24367"/>
                  </a:cubicBezTo>
                  <a:cubicBezTo>
                    <a:pt x="100669" y="24367"/>
                    <a:pt x="102005" y="24296"/>
                    <a:pt x="102005" y="23310"/>
                  </a:cubicBezTo>
                  <a:lnTo>
                    <a:pt x="110570" y="23310"/>
                  </a:lnTo>
                  <a:cubicBezTo>
                    <a:pt x="110570" y="9648"/>
                    <a:pt x="110570" y="9648"/>
                    <a:pt x="110570" y="9648"/>
                  </a:cubicBezTo>
                  <a:close/>
                  <a:moveTo>
                    <a:pt x="41022" y="11902"/>
                  </a:moveTo>
                  <a:cubicBezTo>
                    <a:pt x="41022" y="11902"/>
                    <a:pt x="41729" y="12043"/>
                    <a:pt x="41965" y="12677"/>
                  </a:cubicBezTo>
                  <a:cubicBezTo>
                    <a:pt x="42672" y="13874"/>
                    <a:pt x="43380" y="15071"/>
                    <a:pt x="43380" y="16339"/>
                  </a:cubicBezTo>
                  <a:cubicBezTo>
                    <a:pt x="43380" y="16972"/>
                    <a:pt x="42830" y="17043"/>
                    <a:pt x="42515" y="17606"/>
                  </a:cubicBezTo>
                  <a:cubicBezTo>
                    <a:pt x="42314" y="18027"/>
                    <a:pt x="42456" y="18807"/>
                    <a:pt x="43138" y="18807"/>
                  </a:cubicBezTo>
                  <a:cubicBezTo>
                    <a:pt x="43255" y="18807"/>
                    <a:pt x="43388" y="18784"/>
                    <a:pt x="43537" y="18733"/>
                  </a:cubicBezTo>
                  <a:cubicBezTo>
                    <a:pt x="44323" y="18522"/>
                    <a:pt x="45109" y="17536"/>
                    <a:pt x="45737" y="17536"/>
                  </a:cubicBezTo>
                  <a:cubicBezTo>
                    <a:pt x="46759" y="17536"/>
                    <a:pt x="47466" y="17747"/>
                    <a:pt x="48095" y="18381"/>
                  </a:cubicBezTo>
                  <a:cubicBezTo>
                    <a:pt x="48331" y="18592"/>
                    <a:pt x="48488" y="18803"/>
                    <a:pt x="48724" y="19085"/>
                  </a:cubicBezTo>
                  <a:cubicBezTo>
                    <a:pt x="49117" y="19508"/>
                    <a:pt x="49588" y="20141"/>
                    <a:pt x="50217" y="20705"/>
                  </a:cubicBezTo>
                  <a:cubicBezTo>
                    <a:pt x="50217" y="20634"/>
                    <a:pt x="50217" y="20634"/>
                    <a:pt x="50217" y="20634"/>
                  </a:cubicBezTo>
                  <a:cubicBezTo>
                    <a:pt x="50295" y="20775"/>
                    <a:pt x="50295" y="20775"/>
                    <a:pt x="50295" y="20775"/>
                  </a:cubicBezTo>
                  <a:cubicBezTo>
                    <a:pt x="50217" y="20705"/>
                    <a:pt x="50217" y="20705"/>
                    <a:pt x="50217" y="20705"/>
                  </a:cubicBezTo>
                  <a:cubicBezTo>
                    <a:pt x="49981" y="20986"/>
                    <a:pt x="48959" y="21620"/>
                    <a:pt x="47309" y="22184"/>
                  </a:cubicBezTo>
                  <a:cubicBezTo>
                    <a:pt x="46916" y="22325"/>
                    <a:pt x="46287" y="22677"/>
                    <a:pt x="46366" y="23170"/>
                  </a:cubicBezTo>
                  <a:cubicBezTo>
                    <a:pt x="46366" y="23522"/>
                    <a:pt x="46838" y="23803"/>
                    <a:pt x="47152" y="23874"/>
                  </a:cubicBezTo>
                  <a:cubicBezTo>
                    <a:pt x="47623" y="23874"/>
                    <a:pt x="47938" y="24015"/>
                    <a:pt x="48173" y="24085"/>
                  </a:cubicBezTo>
                  <a:cubicBezTo>
                    <a:pt x="48331" y="24085"/>
                    <a:pt x="48409" y="24648"/>
                    <a:pt x="48252" y="24789"/>
                  </a:cubicBezTo>
                  <a:cubicBezTo>
                    <a:pt x="47859" y="25423"/>
                    <a:pt x="47152" y="25846"/>
                    <a:pt x="46445" y="26268"/>
                  </a:cubicBezTo>
                  <a:cubicBezTo>
                    <a:pt x="46209" y="26409"/>
                    <a:pt x="46209" y="26409"/>
                    <a:pt x="46209" y="26409"/>
                  </a:cubicBezTo>
                  <a:cubicBezTo>
                    <a:pt x="44637" y="27465"/>
                    <a:pt x="42594" y="28803"/>
                    <a:pt x="40236" y="29085"/>
                  </a:cubicBezTo>
                  <a:lnTo>
                    <a:pt x="39843" y="29085"/>
                  </a:lnTo>
                  <a:cubicBezTo>
                    <a:pt x="38745" y="29085"/>
                    <a:pt x="37881" y="28453"/>
                    <a:pt x="38192" y="28171"/>
                  </a:cubicBezTo>
                  <a:lnTo>
                    <a:pt x="38192" y="28171"/>
                  </a:lnTo>
                  <a:cubicBezTo>
                    <a:pt x="38212" y="28177"/>
                    <a:pt x="38470" y="28215"/>
                    <a:pt x="38848" y="28215"/>
                  </a:cubicBezTo>
                  <a:cubicBezTo>
                    <a:pt x="39472" y="28215"/>
                    <a:pt x="40425" y="28113"/>
                    <a:pt x="41179" y="27606"/>
                  </a:cubicBezTo>
                  <a:cubicBezTo>
                    <a:pt x="42280" y="26902"/>
                    <a:pt x="44087" y="26198"/>
                    <a:pt x="44637" y="25071"/>
                  </a:cubicBezTo>
                  <a:cubicBezTo>
                    <a:pt x="44746" y="24632"/>
                    <a:pt x="44290" y="24261"/>
                    <a:pt x="43816" y="24261"/>
                  </a:cubicBezTo>
                  <a:cubicBezTo>
                    <a:pt x="43606" y="24261"/>
                    <a:pt x="43392" y="24334"/>
                    <a:pt x="43223" y="24508"/>
                  </a:cubicBezTo>
                  <a:cubicBezTo>
                    <a:pt x="42908" y="25282"/>
                    <a:pt x="41729" y="26127"/>
                    <a:pt x="40629" y="26620"/>
                  </a:cubicBezTo>
                  <a:cubicBezTo>
                    <a:pt x="40079" y="26902"/>
                    <a:pt x="39136" y="27113"/>
                    <a:pt x="38036" y="27113"/>
                  </a:cubicBezTo>
                  <a:cubicBezTo>
                    <a:pt x="36150" y="27113"/>
                    <a:pt x="36228" y="26620"/>
                    <a:pt x="36228" y="25986"/>
                  </a:cubicBezTo>
                  <a:cubicBezTo>
                    <a:pt x="36228" y="25775"/>
                    <a:pt x="36543" y="25423"/>
                    <a:pt x="36779" y="25141"/>
                  </a:cubicBezTo>
                  <a:cubicBezTo>
                    <a:pt x="37329" y="24648"/>
                    <a:pt x="37879" y="24156"/>
                    <a:pt x="37879" y="23381"/>
                  </a:cubicBezTo>
                  <a:cubicBezTo>
                    <a:pt x="37879" y="22113"/>
                    <a:pt x="37172" y="21761"/>
                    <a:pt x="36779" y="21479"/>
                  </a:cubicBezTo>
                  <a:cubicBezTo>
                    <a:pt x="36386" y="21268"/>
                    <a:pt x="36307" y="21198"/>
                    <a:pt x="36307" y="20705"/>
                  </a:cubicBezTo>
                  <a:cubicBezTo>
                    <a:pt x="36307" y="19085"/>
                    <a:pt x="39608" y="12536"/>
                    <a:pt x="41022" y="11902"/>
                  </a:cubicBezTo>
                  <a:close/>
                  <a:moveTo>
                    <a:pt x="76936" y="29156"/>
                  </a:moveTo>
                  <a:cubicBezTo>
                    <a:pt x="76936" y="29156"/>
                    <a:pt x="76936" y="29156"/>
                    <a:pt x="76857" y="29226"/>
                  </a:cubicBezTo>
                  <a:cubicBezTo>
                    <a:pt x="76865" y="29219"/>
                    <a:pt x="76906" y="29209"/>
                    <a:pt x="76977" y="29193"/>
                  </a:cubicBezTo>
                  <a:lnTo>
                    <a:pt x="76977" y="29193"/>
                  </a:lnTo>
                  <a:cubicBezTo>
                    <a:pt x="76967" y="29183"/>
                    <a:pt x="76953" y="29171"/>
                    <a:pt x="76936" y="29156"/>
                  </a:cubicBezTo>
                  <a:close/>
                  <a:moveTo>
                    <a:pt x="83337" y="9149"/>
                  </a:moveTo>
                  <a:cubicBezTo>
                    <a:pt x="83405" y="9149"/>
                    <a:pt x="83471" y="9151"/>
                    <a:pt x="83537" y="9156"/>
                  </a:cubicBezTo>
                  <a:cubicBezTo>
                    <a:pt x="82987" y="10916"/>
                    <a:pt x="81808" y="14156"/>
                    <a:pt x="83773" y="19860"/>
                  </a:cubicBezTo>
                  <a:cubicBezTo>
                    <a:pt x="84559" y="22325"/>
                    <a:pt x="84008" y="24437"/>
                    <a:pt x="82751" y="26057"/>
                  </a:cubicBezTo>
                  <a:cubicBezTo>
                    <a:pt x="80974" y="28414"/>
                    <a:pt x="77652" y="29042"/>
                    <a:pt x="76977" y="29193"/>
                  </a:cubicBezTo>
                  <a:lnTo>
                    <a:pt x="76977" y="29193"/>
                  </a:lnTo>
                  <a:cubicBezTo>
                    <a:pt x="77014" y="29226"/>
                    <a:pt x="77014" y="29226"/>
                    <a:pt x="77014" y="29226"/>
                  </a:cubicBezTo>
                  <a:lnTo>
                    <a:pt x="76857" y="29226"/>
                  </a:lnTo>
                  <a:cubicBezTo>
                    <a:pt x="75928" y="29365"/>
                    <a:pt x="75052" y="29424"/>
                    <a:pt x="74230" y="29424"/>
                  </a:cubicBezTo>
                  <a:cubicBezTo>
                    <a:pt x="70464" y="29424"/>
                    <a:pt x="67839" y="28172"/>
                    <a:pt x="66484" y="27536"/>
                  </a:cubicBezTo>
                  <a:cubicBezTo>
                    <a:pt x="66170" y="27395"/>
                    <a:pt x="65934" y="27254"/>
                    <a:pt x="65698" y="27184"/>
                  </a:cubicBezTo>
                  <a:cubicBezTo>
                    <a:pt x="65227" y="26972"/>
                    <a:pt x="63891" y="26339"/>
                    <a:pt x="62397" y="25705"/>
                  </a:cubicBezTo>
                  <a:cubicBezTo>
                    <a:pt x="59568" y="24367"/>
                    <a:pt x="57525" y="23381"/>
                    <a:pt x="56661" y="23170"/>
                  </a:cubicBezTo>
                  <a:cubicBezTo>
                    <a:pt x="55033" y="22702"/>
                    <a:pt x="53705" y="22535"/>
                    <a:pt x="52630" y="22535"/>
                  </a:cubicBezTo>
                  <a:cubicBezTo>
                    <a:pt x="50956" y="22535"/>
                    <a:pt x="49896" y="22940"/>
                    <a:pt x="49274" y="23240"/>
                  </a:cubicBezTo>
                  <a:cubicBezTo>
                    <a:pt x="48724" y="23170"/>
                    <a:pt x="48724" y="23170"/>
                    <a:pt x="48724" y="23170"/>
                  </a:cubicBezTo>
                  <a:cubicBezTo>
                    <a:pt x="51003" y="22325"/>
                    <a:pt x="51553" y="21691"/>
                    <a:pt x="51710" y="20916"/>
                  </a:cubicBezTo>
                  <a:cubicBezTo>
                    <a:pt x="51788" y="20494"/>
                    <a:pt x="51631" y="20071"/>
                    <a:pt x="51238" y="19789"/>
                  </a:cubicBezTo>
                  <a:cubicBezTo>
                    <a:pt x="50688" y="19296"/>
                    <a:pt x="50295" y="18733"/>
                    <a:pt x="49902" y="18310"/>
                  </a:cubicBezTo>
                  <a:cubicBezTo>
                    <a:pt x="49745" y="18099"/>
                    <a:pt x="49509" y="17888"/>
                    <a:pt x="49352" y="17747"/>
                  </a:cubicBezTo>
                  <a:cubicBezTo>
                    <a:pt x="49745" y="17325"/>
                    <a:pt x="50217" y="17113"/>
                    <a:pt x="50924" y="16902"/>
                  </a:cubicBezTo>
                  <a:cubicBezTo>
                    <a:pt x="50963" y="16884"/>
                    <a:pt x="51022" y="16876"/>
                    <a:pt x="51096" y="16876"/>
                  </a:cubicBezTo>
                  <a:cubicBezTo>
                    <a:pt x="51317" y="16876"/>
                    <a:pt x="51671" y="16955"/>
                    <a:pt x="52024" y="17113"/>
                  </a:cubicBezTo>
                  <a:cubicBezTo>
                    <a:pt x="52574" y="17465"/>
                    <a:pt x="52967" y="17958"/>
                    <a:pt x="53124" y="18522"/>
                  </a:cubicBezTo>
                  <a:cubicBezTo>
                    <a:pt x="53282" y="19578"/>
                    <a:pt x="53282" y="19578"/>
                    <a:pt x="53282" y="19578"/>
                  </a:cubicBezTo>
                  <a:cubicBezTo>
                    <a:pt x="54225" y="18944"/>
                    <a:pt x="54225" y="18944"/>
                    <a:pt x="54225" y="18944"/>
                  </a:cubicBezTo>
                  <a:cubicBezTo>
                    <a:pt x="54472" y="18778"/>
                    <a:pt x="55158" y="18437"/>
                    <a:pt x="55784" y="18437"/>
                  </a:cubicBezTo>
                  <a:cubicBezTo>
                    <a:pt x="55953" y="18437"/>
                    <a:pt x="56117" y="18462"/>
                    <a:pt x="56268" y="18522"/>
                  </a:cubicBezTo>
                  <a:cubicBezTo>
                    <a:pt x="56818" y="18663"/>
                    <a:pt x="57211" y="19156"/>
                    <a:pt x="57447" y="20001"/>
                  </a:cubicBezTo>
                  <a:cubicBezTo>
                    <a:pt x="57761" y="20916"/>
                    <a:pt x="57761" y="20916"/>
                    <a:pt x="57761" y="20916"/>
                  </a:cubicBezTo>
                  <a:cubicBezTo>
                    <a:pt x="58625" y="20353"/>
                    <a:pt x="58625" y="20353"/>
                    <a:pt x="58625" y="20353"/>
                  </a:cubicBezTo>
                  <a:cubicBezTo>
                    <a:pt x="59104" y="20046"/>
                    <a:pt x="59524" y="19846"/>
                    <a:pt x="59780" y="19846"/>
                  </a:cubicBezTo>
                  <a:cubicBezTo>
                    <a:pt x="59818" y="19846"/>
                    <a:pt x="59852" y="19851"/>
                    <a:pt x="59883" y="19860"/>
                  </a:cubicBezTo>
                  <a:cubicBezTo>
                    <a:pt x="60276" y="19930"/>
                    <a:pt x="60590" y="20494"/>
                    <a:pt x="60826" y="20986"/>
                  </a:cubicBezTo>
                  <a:cubicBezTo>
                    <a:pt x="60983" y="21198"/>
                    <a:pt x="61140" y="21409"/>
                    <a:pt x="61219" y="21620"/>
                  </a:cubicBezTo>
                  <a:cubicBezTo>
                    <a:pt x="61690" y="22254"/>
                    <a:pt x="62397" y="22325"/>
                    <a:pt x="62869" y="22325"/>
                  </a:cubicBezTo>
                  <a:cubicBezTo>
                    <a:pt x="63498" y="22325"/>
                    <a:pt x="63655" y="22325"/>
                    <a:pt x="63812" y="23170"/>
                  </a:cubicBezTo>
                  <a:cubicBezTo>
                    <a:pt x="63882" y="23388"/>
                    <a:pt x="64230" y="23510"/>
                    <a:pt x="64575" y="23510"/>
                  </a:cubicBezTo>
                  <a:cubicBezTo>
                    <a:pt x="65008" y="23510"/>
                    <a:pt x="65436" y="23319"/>
                    <a:pt x="65305" y="22888"/>
                  </a:cubicBezTo>
                  <a:cubicBezTo>
                    <a:pt x="64755" y="21057"/>
                    <a:pt x="63655" y="20986"/>
                    <a:pt x="62948" y="20986"/>
                  </a:cubicBezTo>
                  <a:cubicBezTo>
                    <a:pt x="62555" y="20986"/>
                    <a:pt x="62555" y="20986"/>
                    <a:pt x="62476" y="20916"/>
                  </a:cubicBezTo>
                  <a:cubicBezTo>
                    <a:pt x="62397" y="20775"/>
                    <a:pt x="62319" y="20634"/>
                    <a:pt x="62162" y="20423"/>
                  </a:cubicBezTo>
                  <a:cubicBezTo>
                    <a:pt x="61847" y="19719"/>
                    <a:pt x="61297" y="18803"/>
                    <a:pt x="60276" y="18592"/>
                  </a:cubicBezTo>
                  <a:cubicBezTo>
                    <a:pt x="60101" y="18548"/>
                    <a:pt x="59927" y="18524"/>
                    <a:pt x="59751" y="18524"/>
                  </a:cubicBezTo>
                  <a:cubicBezTo>
                    <a:pt x="59369" y="18524"/>
                    <a:pt x="58976" y="18633"/>
                    <a:pt x="58547" y="18874"/>
                  </a:cubicBezTo>
                  <a:cubicBezTo>
                    <a:pt x="58075" y="18029"/>
                    <a:pt x="57525" y="17465"/>
                    <a:pt x="56739" y="17254"/>
                  </a:cubicBezTo>
                  <a:cubicBezTo>
                    <a:pt x="56455" y="17169"/>
                    <a:pt x="56172" y="17136"/>
                    <a:pt x="55896" y="17136"/>
                  </a:cubicBezTo>
                  <a:cubicBezTo>
                    <a:pt x="55257" y="17136"/>
                    <a:pt x="54664" y="17318"/>
                    <a:pt x="54225" y="17465"/>
                  </a:cubicBezTo>
                  <a:cubicBezTo>
                    <a:pt x="53910" y="16832"/>
                    <a:pt x="53439" y="16339"/>
                    <a:pt x="52731" y="15986"/>
                  </a:cubicBezTo>
                  <a:cubicBezTo>
                    <a:pt x="52184" y="15692"/>
                    <a:pt x="51597" y="15568"/>
                    <a:pt x="51080" y="15568"/>
                  </a:cubicBezTo>
                  <a:cubicBezTo>
                    <a:pt x="50855" y="15568"/>
                    <a:pt x="50643" y="15592"/>
                    <a:pt x="50452" y="15634"/>
                  </a:cubicBezTo>
                  <a:cubicBezTo>
                    <a:pt x="49509" y="15916"/>
                    <a:pt x="48881" y="16268"/>
                    <a:pt x="48252" y="16761"/>
                  </a:cubicBezTo>
                  <a:cubicBezTo>
                    <a:pt x="47824" y="16378"/>
                    <a:pt x="46018" y="16335"/>
                    <a:pt x="45236" y="16335"/>
                  </a:cubicBezTo>
                  <a:cubicBezTo>
                    <a:pt x="45013" y="16335"/>
                    <a:pt x="44873" y="16339"/>
                    <a:pt x="44873" y="16339"/>
                  </a:cubicBezTo>
                  <a:cubicBezTo>
                    <a:pt x="44873" y="15423"/>
                    <a:pt x="44559" y="14508"/>
                    <a:pt x="44166" y="13663"/>
                  </a:cubicBezTo>
                  <a:cubicBezTo>
                    <a:pt x="44311" y="12749"/>
                    <a:pt x="49176" y="11957"/>
                    <a:pt x="51829" y="11957"/>
                  </a:cubicBezTo>
                  <a:cubicBezTo>
                    <a:pt x="52040" y="11957"/>
                    <a:pt x="52237" y="11962"/>
                    <a:pt x="52417" y="11972"/>
                  </a:cubicBezTo>
                  <a:cubicBezTo>
                    <a:pt x="59490" y="12325"/>
                    <a:pt x="62240" y="15423"/>
                    <a:pt x="63183" y="16620"/>
                  </a:cubicBezTo>
                  <a:cubicBezTo>
                    <a:pt x="63419" y="16832"/>
                    <a:pt x="63419" y="16832"/>
                    <a:pt x="63419" y="16832"/>
                  </a:cubicBezTo>
                  <a:cubicBezTo>
                    <a:pt x="63419" y="16832"/>
                    <a:pt x="63498" y="16972"/>
                    <a:pt x="63655" y="17184"/>
                  </a:cubicBezTo>
                  <a:cubicBezTo>
                    <a:pt x="64441" y="18170"/>
                    <a:pt x="66327" y="20494"/>
                    <a:pt x="68449" y="22606"/>
                  </a:cubicBezTo>
                  <a:cubicBezTo>
                    <a:pt x="68999" y="23170"/>
                    <a:pt x="70099" y="24226"/>
                    <a:pt x="70728" y="24648"/>
                  </a:cubicBezTo>
                  <a:cubicBezTo>
                    <a:pt x="71985" y="25564"/>
                    <a:pt x="73321" y="26057"/>
                    <a:pt x="74657" y="26198"/>
                  </a:cubicBezTo>
                  <a:cubicBezTo>
                    <a:pt x="75201" y="26288"/>
                    <a:pt x="75730" y="26332"/>
                    <a:pt x="76236" y="26332"/>
                  </a:cubicBezTo>
                  <a:cubicBezTo>
                    <a:pt x="77700" y="26332"/>
                    <a:pt x="78967" y="25963"/>
                    <a:pt x="79843" y="25282"/>
                  </a:cubicBezTo>
                  <a:cubicBezTo>
                    <a:pt x="80629" y="24648"/>
                    <a:pt x="80786" y="23803"/>
                    <a:pt x="80865" y="22747"/>
                  </a:cubicBezTo>
                  <a:cubicBezTo>
                    <a:pt x="81022" y="21479"/>
                    <a:pt x="80944" y="19367"/>
                    <a:pt x="78507" y="19156"/>
                  </a:cubicBezTo>
                  <a:cubicBezTo>
                    <a:pt x="78328" y="19138"/>
                    <a:pt x="78146" y="19129"/>
                    <a:pt x="77963" y="19129"/>
                  </a:cubicBezTo>
                  <a:cubicBezTo>
                    <a:pt x="76705" y="19129"/>
                    <a:pt x="75411" y="19545"/>
                    <a:pt x="74657" y="20282"/>
                  </a:cubicBezTo>
                  <a:cubicBezTo>
                    <a:pt x="74264" y="19015"/>
                    <a:pt x="74342" y="17888"/>
                    <a:pt x="74814" y="17113"/>
                  </a:cubicBezTo>
                  <a:cubicBezTo>
                    <a:pt x="75678" y="15846"/>
                    <a:pt x="77486" y="15564"/>
                    <a:pt x="77957" y="15494"/>
                  </a:cubicBezTo>
                  <a:cubicBezTo>
                    <a:pt x="78665" y="15423"/>
                    <a:pt x="78665" y="15423"/>
                    <a:pt x="78665" y="15423"/>
                  </a:cubicBezTo>
                  <a:cubicBezTo>
                    <a:pt x="78665" y="14860"/>
                    <a:pt x="78665" y="14860"/>
                    <a:pt x="78665" y="14860"/>
                  </a:cubicBezTo>
                  <a:cubicBezTo>
                    <a:pt x="78586" y="12536"/>
                    <a:pt x="79136" y="10986"/>
                    <a:pt x="80394" y="10141"/>
                  </a:cubicBezTo>
                  <a:cubicBezTo>
                    <a:pt x="81202" y="9614"/>
                    <a:pt x="82355" y="9149"/>
                    <a:pt x="83337" y="9149"/>
                  </a:cubicBezTo>
                  <a:close/>
                  <a:moveTo>
                    <a:pt x="59961" y="45846"/>
                  </a:moveTo>
                  <a:cubicBezTo>
                    <a:pt x="66484" y="45846"/>
                    <a:pt x="71749" y="50282"/>
                    <a:pt x="71749" y="55846"/>
                  </a:cubicBezTo>
                  <a:cubicBezTo>
                    <a:pt x="71749" y="61339"/>
                    <a:pt x="66484" y="65846"/>
                    <a:pt x="59961" y="65846"/>
                  </a:cubicBezTo>
                  <a:cubicBezTo>
                    <a:pt x="53439" y="65846"/>
                    <a:pt x="48173" y="61339"/>
                    <a:pt x="48173" y="55846"/>
                  </a:cubicBezTo>
                  <a:cubicBezTo>
                    <a:pt x="48173" y="50282"/>
                    <a:pt x="53439" y="45846"/>
                    <a:pt x="59961" y="45846"/>
                  </a:cubicBezTo>
                  <a:close/>
                  <a:moveTo>
                    <a:pt x="60118" y="36479"/>
                  </a:moveTo>
                  <a:cubicBezTo>
                    <a:pt x="9981" y="79156"/>
                    <a:pt x="9981" y="79156"/>
                    <a:pt x="9981" y="79156"/>
                  </a:cubicBezTo>
                  <a:cubicBezTo>
                    <a:pt x="5816" y="71761"/>
                    <a:pt x="3144" y="63381"/>
                    <a:pt x="3144" y="53944"/>
                  </a:cubicBezTo>
                  <a:cubicBezTo>
                    <a:pt x="3144" y="36479"/>
                    <a:pt x="3144" y="36479"/>
                    <a:pt x="3144" y="36479"/>
                  </a:cubicBezTo>
                  <a:close/>
                  <a:moveTo>
                    <a:pt x="117014" y="36479"/>
                  </a:moveTo>
                  <a:lnTo>
                    <a:pt x="117014" y="53944"/>
                  </a:lnTo>
                  <a:cubicBezTo>
                    <a:pt x="117014" y="63381"/>
                    <a:pt x="114342" y="71761"/>
                    <a:pt x="110177" y="79156"/>
                  </a:cubicBezTo>
                  <a:cubicBezTo>
                    <a:pt x="60118" y="36479"/>
                    <a:pt x="60118" y="36479"/>
                    <a:pt x="60118" y="36479"/>
                  </a:cubicBezTo>
                  <a:close/>
                  <a:moveTo>
                    <a:pt x="33321" y="67043"/>
                  </a:moveTo>
                  <a:cubicBezTo>
                    <a:pt x="39686" y="67043"/>
                    <a:pt x="44873" y="71409"/>
                    <a:pt x="44873" y="76761"/>
                  </a:cubicBezTo>
                  <a:cubicBezTo>
                    <a:pt x="44873" y="82184"/>
                    <a:pt x="39686" y="86550"/>
                    <a:pt x="33321" y="86550"/>
                  </a:cubicBezTo>
                  <a:cubicBezTo>
                    <a:pt x="26955" y="86550"/>
                    <a:pt x="21769" y="82184"/>
                    <a:pt x="21769" y="76761"/>
                  </a:cubicBezTo>
                  <a:cubicBezTo>
                    <a:pt x="21769" y="71409"/>
                    <a:pt x="26955" y="67043"/>
                    <a:pt x="33321" y="67043"/>
                  </a:cubicBezTo>
                  <a:close/>
                  <a:moveTo>
                    <a:pt x="86445" y="67043"/>
                  </a:moveTo>
                  <a:cubicBezTo>
                    <a:pt x="92810" y="67043"/>
                    <a:pt x="97997" y="71409"/>
                    <a:pt x="97997" y="76761"/>
                  </a:cubicBezTo>
                  <a:cubicBezTo>
                    <a:pt x="97997" y="82184"/>
                    <a:pt x="92810" y="86550"/>
                    <a:pt x="86445" y="86550"/>
                  </a:cubicBezTo>
                  <a:cubicBezTo>
                    <a:pt x="80079" y="86550"/>
                    <a:pt x="74893" y="82184"/>
                    <a:pt x="74893" y="76761"/>
                  </a:cubicBezTo>
                  <a:cubicBezTo>
                    <a:pt x="74893" y="71409"/>
                    <a:pt x="80079" y="67043"/>
                    <a:pt x="86445" y="67043"/>
                  </a:cubicBezTo>
                  <a:close/>
                  <a:moveTo>
                    <a:pt x="60118" y="70494"/>
                  </a:moveTo>
                  <a:cubicBezTo>
                    <a:pt x="92024" y="100141"/>
                    <a:pt x="92024" y="100141"/>
                    <a:pt x="92024" y="100141"/>
                  </a:cubicBezTo>
                  <a:cubicBezTo>
                    <a:pt x="78272" y="111479"/>
                    <a:pt x="63262" y="117325"/>
                    <a:pt x="60118" y="117465"/>
                  </a:cubicBezTo>
                  <a:cubicBezTo>
                    <a:pt x="56896" y="117325"/>
                    <a:pt x="41887" y="111479"/>
                    <a:pt x="28134" y="100141"/>
                  </a:cubicBezTo>
                  <a:cubicBezTo>
                    <a:pt x="60118" y="70494"/>
                    <a:pt x="60118" y="70494"/>
                    <a:pt x="60118" y="70494"/>
                  </a:cubicBezTo>
                  <a:close/>
                  <a:moveTo>
                    <a:pt x="1" y="1"/>
                  </a:moveTo>
                  <a:cubicBezTo>
                    <a:pt x="1" y="53803"/>
                    <a:pt x="1" y="53803"/>
                    <a:pt x="1" y="53803"/>
                  </a:cubicBezTo>
                  <a:cubicBezTo>
                    <a:pt x="1" y="97747"/>
                    <a:pt x="53282" y="119930"/>
                    <a:pt x="60118" y="120141"/>
                  </a:cubicBezTo>
                  <a:cubicBezTo>
                    <a:pt x="66955" y="119930"/>
                    <a:pt x="120236" y="97747"/>
                    <a:pt x="120236" y="53803"/>
                  </a:cubicBezTo>
                  <a:cubicBezTo>
                    <a:pt x="120236" y="1"/>
                    <a:pt x="120236" y="1"/>
                    <a:pt x="120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842223" y="365126"/>
            <a:ext cx="78867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Registration – User View</a:t>
            </a:r>
            <a:endParaRPr/>
          </a:p>
        </p:txBody>
      </p:sp>
      <p:sp>
        <p:nvSpPr>
          <p:cNvPr id="98" name="Google Shape;98;p16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838200" y="1308790"/>
            <a:ext cx="10515600" cy="481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>
                <a:solidFill>
                  <a:schemeClr val="accent1"/>
                </a:solidFill>
              </a:rPr>
              <a:t>Thanks for choosing Events HQ for your virtual event. If you are using Events HQ for your </a:t>
            </a:r>
            <a:r>
              <a:rPr b="1" lang="en-US" sz="1800">
                <a:solidFill>
                  <a:schemeClr val="accent2"/>
                </a:solidFill>
              </a:rPr>
              <a:t>registration</a:t>
            </a:r>
            <a:r>
              <a:rPr lang="en-US" sz="1800">
                <a:solidFill>
                  <a:schemeClr val="accent1"/>
                </a:solidFill>
              </a:rPr>
              <a:t> and</a:t>
            </a:r>
            <a:r>
              <a:rPr b="1" lang="en-US" sz="1800">
                <a:solidFill>
                  <a:schemeClr val="accent2"/>
                </a:solidFill>
              </a:rPr>
              <a:t> confirmation</a:t>
            </a:r>
            <a:r>
              <a:rPr lang="en-US" sz="1800">
                <a:solidFill>
                  <a:schemeClr val="accent1"/>
                </a:solidFill>
              </a:rPr>
              <a:t>, there are a few options to consider for how you share your virtual event access link (whether that is BlueJeans, Zoom, YouTube, etc) with your audience.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14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</a:rPr>
              <a:t>OPTION 1</a:t>
            </a:r>
            <a:br>
              <a:rPr lang="en-US"/>
            </a:br>
            <a:r>
              <a:rPr lang="en-US"/>
              <a:t>Events HQ </a:t>
            </a:r>
            <a:r>
              <a:rPr lang="en-US"/>
              <a:t>Virtual Platform Access</a:t>
            </a:r>
            <a:br>
              <a:rPr lang="en-US"/>
            </a:br>
            <a:r>
              <a:rPr lang="en-US"/>
              <a:t>	-</a:t>
            </a:r>
            <a:r>
              <a:rPr lang="en-US"/>
              <a:t>Virtual platform details [Zoom, Blue Jeans links] entered in Events HQ Virtual Details box</a:t>
            </a:r>
            <a:br>
              <a:rPr lang="en-US"/>
            </a:br>
            <a:r>
              <a:rPr lang="en-US"/>
              <a:t>	- Link remains private until event day using </a:t>
            </a:r>
            <a:r>
              <a:rPr b="1" lang="en-US">
                <a:solidFill>
                  <a:schemeClr val="accent2"/>
                </a:solidFill>
              </a:rPr>
              <a:t>Virtual Confirmation &amp; Event Page link sent via the </a:t>
            </a:r>
            <a:r>
              <a:rPr b="1" lang="en-US">
                <a:solidFill>
                  <a:schemeClr val="accent2"/>
                </a:solidFill>
              </a:rPr>
              <a:t>confirmation</a:t>
            </a:r>
            <a:r>
              <a:rPr b="1" lang="en-US">
                <a:solidFill>
                  <a:schemeClr val="accent2"/>
                </a:solidFill>
              </a:rPr>
              <a:t> email</a:t>
            </a:r>
            <a:br>
              <a:rPr lang="en-US"/>
            </a:br>
            <a:r>
              <a:rPr lang="en-US"/>
              <a:t>	- Link accessible only to registered attendees. 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1400">
                <a:solidFill>
                  <a:schemeClr val="accent4"/>
                </a:solidFill>
              </a:rPr>
              <a:t>OPTION 2</a:t>
            </a:r>
            <a:br>
              <a:rPr lang="en-US" sz="1600">
                <a:solidFill>
                  <a:schemeClr val="accent4"/>
                </a:solidFill>
              </a:rPr>
            </a:br>
            <a:r>
              <a:rPr lang="en-US"/>
              <a:t>Directly share virtual platform link</a:t>
            </a:r>
            <a:br>
              <a:rPr lang="en-US"/>
            </a:br>
            <a:r>
              <a:rPr lang="en-US"/>
              <a:t>	-Include your access link on your Event Page or in your confirmation email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Registration – User View</a:t>
            </a:r>
            <a:endParaRPr/>
          </a:p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0" y="1600200"/>
            <a:ext cx="6085114" cy="4419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096000" y="1600200"/>
            <a:ext cx="6096000" cy="441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838200" y="1931642"/>
            <a:ext cx="4369904" cy="404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 Confirmation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Message confirms registration. Link sent via confirmation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3563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35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553200" y="1931641"/>
            <a:ext cx="4644888" cy="4677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 Confirmation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Holding message displays until </a:t>
            </a:r>
            <a:r>
              <a:rPr lang="en-US" sz="2100">
                <a:solidFill>
                  <a:schemeClr val="lt1"/>
                </a:solidFill>
              </a:rPr>
              <a:t>48 hours prior</a:t>
            </a: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event date with user clicks </a:t>
            </a:r>
            <a:r>
              <a:rPr lang="en-US" sz="2100">
                <a:solidFill>
                  <a:schemeClr val="lt1"/>
                </a:solidFill>
              </a:rPr>
              <a:t>Confirmation &amp; Event Access link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3563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35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21336" l="0" r="0" t="0"/>
          <a:stretch/>
        </p:blipFill>
        <p:spPr>
          <a:xfrm>
            <a:off x="599992" y="3445737"/>
            <a:ext cx="4846320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11083" l="-918" r="917" t="11235"/>
          <a:stretch/>
        </p:blipFill>
        <p:spPr>
          <a:xfrm>
            <a:off x="6471428" y="3800387"/>
            <a:ext cx="4617659" cy="20372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708196" y="875763"/>
            <a:ext cx="94762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When using the Virtual Event Details feature of EventsHQ, your link is hidden until your event day (at midnight). So the user sees the following:</a:t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Virtual Registration – User View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838200" y="8841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AAFC"/>
              </a:buClr>
              <a:buSzPts val="1400"/>
              <a:buNone/>
            </a:pPr>
            <a:r>
              <a:rPr lang="en-US" sz="1400" cap="none">
                <a:solidFill>
                  <a:srgbClr val="06AAFC"/>
                </a:solidFill>
              </a:rPr>
              <a:t>EVENT DAY</a:t>
            </a:r>
            <a:br>
              <a:rPr lang="en-US" cap="none">
                <a:solidFill>
                  <a:srgbClr val="06AAFC"/>
                </a:solidFill>
              </a:rPr>
            </a:br>
            <a:r>
              <a:rPr lang="en-US"/>
              <a:t>On the day of the event, the user clicks the </a:t>
            </a:r>
            <a:r>
              <a:rPr b="1" lang="en-US">
                <a:solidFill>
                  <a:schemeClr val="accent2"/>
                </a:solidFill>
              </a:rPr>
              <a:t>Confirmation &amp; Event Access</a:t>
            </a:r>
            <a:r>
              <a:rPr b="1" lang="en-US">
                <a:solidFill>
                  <a:schemeClr val="accent2"/>
                </a:solidFill>
              </a:rPr>
              <a:t> </a:t>
            </a:r>
            <a:r>
              <a:rPr lang="en-US"/>
              <a:t>link </a:t>
            </a:r>
            <a:r>
              <a:rPr lang="en-US"/>
              <a:t>from your email confirmation. </a:t>
            </a:r>
            <a:br>
              <a:rPr lang="en-US"/>
            </a:br>
            <a:r>
              <a:rPr lang="en-US"/>
              <a:t>The access information from the Events HQ Virtual Details section appears</a:t>
            </a:r>
            <a:br>
              <a:rPr lang="en-US"/>
            </a:br>
            <a:endParaRPr sz="1400"/>
          </a:p>
        </p:txBody>
      </p:sp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7683" l="0" r="0" t="0"/>
          <a:stretch/>
        </p:blipFill>
        <p:spPr>
          <a:xfrm>
            <a:off x="4047750" y="2395725"/>
            <a:ext cx="7542599" cy="40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55549" y="3329970"/>
            <a:ext cx="3699900" cy="2832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Best practice: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Send a 30 minute Reminder/Event is Live Email that includes the Virtual </a:t>
            </a:r>
            <a:r>
              <a:rPr lang="en-US" sz="2000">
                <a:solidFill>
                  <a:schemeClr val="accent3"/>
                </a:solidFill>
              </a:rPr>
              <a:t>Confirmation</a:t>
            </a: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Link</a:t>
            </a:r>
            <a:endParaRPr sz="2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Hyperlink your virtual access link when entering in Events HQ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4538188" y="4185975"/>
            <a:ext cx="1889356" cy="496561"/>
          </a:xfrm>
          <a:prstGeom prst="rect">
            <a:avLst/>
          </a:prstGeom>
          <a:noFill/>
          <a:ln cap="flat" cmpd="sng" w="38100">
            <a:solidFill>
              <a:srgbClr val="C509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831850" y="4026944"/>
            <a:ext cx="105156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Part 2: Virtual Event Set Up - Generic Confirmation Email</a:t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/>
              <a:t>How to set up Virtual Registration in Events HQ with a generic </a:t>
            </a:r>
            <a:r>
              <a:rPr lang="en-US"/>
              <a:t>confirmation</a:t>
            </a:r>
            <a:r>
              <a:rPr lang="en-US"/>
              <a:t> email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838200" y="365125"/>
            <a:ext cx="10515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Events HQ – </a:t>
            </a:r>
            <a:r>
              <a:rPr lang="en-US"/>
              <a:t>Virtual</a:t>
            </a:r>
            <a:r>
              <a:rPr lang="en-US"/>
              <a:t> Events w/Generic Confirmation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838200" y="1310108"/>
            <a:ext cx="6010800" cy="49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The connection details to view your virtual event should be entered in the Virtual Event Details section of EventsHQ</a:t>
            </a:r>
            <a:endParaRPr/>
          </a:p>
          <a:p>
            <a:pPr indent="-2540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t/>
            </a:r>
            <a:endParaRPr b="1" sz="1400"/>
          </a:p>
          <a:p>
            <a:pPr indent="-3429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b="1" lang="en-US" sz="1400"/>
              <a:t>Add the virtual event link up to (2) days prior to your event </a:t>
            </a:r>
            <a:br>
              <a:rPr lang="en-US" sz="1400"/>
            </a:br>
            <a:r>
              <a:rPr lang="en-US" sz="1400"/>
              <a:t>- Great if you have not determined your platform when the invite goes out, or last minute changes from Zoom Meetings to Zoom Webinar.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/>
          </a:p>
          <a:p>
            <a:pPr indent="-3429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lang="en-US" sz="1400"/>
              <a:t>Virtual Event Details displayed only to registered users staring 48 hours prior to event date 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b="1" sz="1400"/>
          </a:p>
          <a:p>
            <a:pPr indent="-3429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lang="en-US" sz="1400"/>
              <a:t>By clicking the </a:t>
            </a:r>
            <a:r>
              <a:rPr b="1" lang="en-US" sz="1400"/>
              <a:t>Confirmation &amp; Event Access </a:t>
            </a:r>
            <a:r>
              <a:rPr lang="en-US" sz="1400"/>
              <a:t>link to join the event, registered users are automatically marked at Attended in your registration list. </a:t>
            </a:r>
            <a:endParaRPr/>
          </a:p>
          <a:p>
            <a:pPr indent="0" lvl="1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r>
              <a:t/>
            </a:r>
            <a:endParaRPr sz="1300"/>
          </a:p>
        </p:txBody>
      </p:sp>
      <p:sp>
        <p:nvSpPr>
          <p:cNvPr id="138" name="Google Shape;138;p20"/>
          <p:cNvSpPr txBox="1"/>
          <p:nvPr>
            <p:ph idx="11" type="ftr"/>
          </p:nvPr>
        </p:nvSpPr>
        <p:spPr>
          <a:xfrm>
            <a:off x="7928904" y="651330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9300504" y="612629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-3292" l="-1927" r="78166" t="-885"/>
          <a:stretch/>
        </p:blipFill>
        <p:spPr>
          <a:xfrm>
            <a:off x="7366738" y="845425"/>
            <a:ext cx="4236661" cy="5071750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20"/>
          <p:cNvSpPr/>
          <p:nvPr/>
        </p:nvSpPr>
        <p:spPr>
          <a:xfrm>
            <a:off x="7486277" y="4755160"/>
            <a:ext cx="3802800" cy="1073100"/>
          </a:xfrm>
          <a:prstGeom prst="rect">
            <a:avLst/>
          </a:prstGeom>
          <a:noFill/>
          <a:ln cap="flat" cmpd="sng" w="38100">
            <a:solidFill>
              <a:srgbClr val="C509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794302" y="848450"/>
            <a:ext cx="527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Step 1: Add </a:t>
            </a:r>
            <a:r>
              <a:rPr lang="en-US" sz="2400">
                <a:solidFill>
                  <a:schemeClr val="accent4"/>
                </a:solidFill>
              </a:rPr>
              <a:t>Zoom Link</a:t>
            </a: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to Events HQ</a:t>
            </a:r>
            <a:endParaRPr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838200" y="365125"/>
            <a:ext cx="105156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rPr lang="en-US"/>
              <a:t>Events HQ – Virtual Events w/Generic Confirmation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919900" y="1274100"/>
            <a:ext cx="99261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AAFC"/>
              </a:buClr>
              <a:buSzPts val="1400"/>
              <a:buNone/>
            </a:pPr>
            <a:r>
              <a:rPr lang="en-US" sz="1600">
                <a:solidFill>
                  <a:schemeClr val="dk1"/>
                </a:solidFill>
              </a:rPr>
              <a:t>When using the Salesforce Automatic Confirmation Email, the </a:t>
            </a:r>
            <a:r>
              <a:rPr b="1" lang="en-US" sz="1600">
                <a:solidFill>
                  <a:schemeClr val="accent2"/>
                </a:solidFill>
              </a:rPr>
              <a:t>Confirmation &amp; Event Access</a:t>
            </a:r>
            <a:r>
              <a:rPr lang="en-US" sz="1600">
                <a:solidFill>
                  <a:schemeClr val="dk1"/>
                </a:solidFill>
              </a:rPr>
              <a:t> link is automatically generated and sent to your registered attendees. No </a:t>
            </a:r>
            <a:r>
              <a:rPr lang="en-US" sz="1600">
                <a:solidFill>
                  <a:schemeClr val="dk1"/>
                </a:solidFill>
              </a:rPr>
              <a:t>additional</a:t>
            </a:r>
            <a:r>
              <a:rPr lang="en-US" sz="1600">
                <a:solidFill>
                  <a:schemeClr val="dk1"/>
                </a:solidFill>
              </a:rPr>
              <a:t> steps are necessary. When a registered attendee clicks the </a:t>
            </a:r>
            <a:r>
              <a:rPr b="1" lang="en-US" sz="1600">
                <a:solidFill>
                  <a:schemeClr val="accent2"/>
                </a:solidFill>
              </a:rPr>
              <a:t>Confirmation</a:t>
            </a:r>
            <a:r>
              <a:rPr b="1" lang="en-US" sz="1600">
                <a:solidFill>
                  <a:schemeClr val="accent2"/>
                </a:solidFill>
              </a:rPr>
              <a:t> &amp; Event Access</a:t>
            </a:r>
            <a:r>
              <a:rPr lang="en-US" sz="1600">
                <a:solidFill>
                  <a:schemeClr val="dk1"/>
                </a:solidFill>
              </a:rPr>
              <a:t> link from their </a:t>
            </a:r>
            <a:r>
              <a:rPr lang="en-US" sz="1600">
                <a:solidFill>
                  <a:schemeClr val="dk1"/>
                </a:solidFill>
              </a:rPr>
              <a:t>confirmation</a:t>
            </a:r>
            <a:r>
              <a:rPr lang="en-US" sz="1600">
                <a:solidFill>
                  <a:schemeClr val="dk1"/>
                </a:solidFill>
              </a:rPr>
              <a:t> email, they will be brought to a page revealing the private Zoom/Blue Jeans links that you entered in the </a:t>
            </a:r>
            <a:r>
              <a:rPr lang="en-US" sz="1600">
                <a:solidFill>
                  <a:schemeClr val="dk1"/>
                </a:solidFill>
              </a:rPr>
              <a:t>Virtual</a:t>
            </a:r>
            <a:r>
              <a:rPr lang="en-US" sz="1600">
                <a:solidFill>
                  <a:schemeClr val="dk1"/>
                </a:solidFill>
              </a:rPr>
              <a:t> Details field. </a:t>
            </a:r>
            <a:br>
              <a:rPr lang="en-US" sz="1700"/>
            </a:br>
            <a:endParaRPr sz="900"/>
          </a:p>
        </p:txBody>
      </p:sp>
      <p:sp>
        <p:nvSpPr>
          <p:cNvPr id="149" name="Google Shape;149;p21"/>
          <p:cNvSpPr txBox="1"/>
          <p:nvPr>
            <p:ph idx="11" type="ftr"/>
          </p:nvPr>
        </p:nvSpPr>
        <p:spPr>
          <a:xfrm>
            <a:off x="7928904" y="651330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EventsHQ – Virtual Event Registration</a:t>
            </a:r>
            <a:endParaRPr/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9300504" y="612629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00" y="2462300"/>
            <a:ext cx="3773424" cy="396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950" y="2645699"/>
            <a:ext cx="5778824" cy="36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838200" y="793050"/>
            <a:ext cx="618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</a:rPr>
              <a:t>Step 2: Generic Confirmation Email</a:t>
            </a:r>
            <a:endParaRPr sz="24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831850" y="4026944"/>
            <a:ext cx="105156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Part 3: </a:t>
            </a:r>
            <a:r>
              <a:rPr lang="en-US"/>
              <a:t>Virtual Event Set Up - Custom Confirmation Email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/>
              <a:t>How to set up Virtual Registration and send custom Confirmation &amp; Reminder emails using Campaign Monitor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arton 2016 16:9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